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57" r:id="rId3"/>
    <p:sldId id="285" r:id="rId4"/>
    <p:sldId id="284" r:id="rId5"/>
    <p:sldId id="271" r:id="rId6"/>
    <p:sldId id="273" r:id="rId7"/>
    <p:sldId id="274" r:id="rId8"/>
    <p:sldId id="277" r:id="rId9"/>
    <p:sldId id="278" r:id="rId10"/>
    <p:sldId id="279" r:id="rId11"/>
    <p:sldId id="280" r:id="rId12"/>
    <p:sldId id="287" r:id="rId13"/>
    <p:sldId id="276"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C2E"/>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p:cViewPr varScale="1">
        <p:scale>
          <a:sx n="70" d="100"/>
          <a:sy n="70" d="100"/>
        </p:scale>
        <p:origin x="864"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8329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9858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352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7251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4362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897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792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9336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2738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491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686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1/25/2025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23115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9335643" y="-138048"/>
            <a:ext cx="2057400" cy="7533267"/>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6" name="Freeform 6"/>
          <p:cNvSpPr/>
          <p:nvPr/>
        </p:nvSpPr>
        <p:spPr>
          <a:xfrm>
            <a:off x="8536686" y="386698"/>
            <a:ext cx="3655314" cy="601558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2"/>
            <a:stretch>
              <a:fillRect l="-4822" r="-4822"/>
            </a:stretch>
          </a:blipFill>
        </p:spPr>
      </p:sp>
      <p:grpSp>
        <p:nvGrpSpPr>
          <p:cNvPr id="7" name="Group 7"/>
          <p:cNvGrpSpPr/>
          <p:nvPr/>
        </p:nvGrpSpPr>
        <p:grpSpPr>
          <a:xfrm>
            <a:off x="-1028700" y="-372146"/>
            <a:ext cx="2057400"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grpSp>
        <p:nvGrpSpPr>
          <p:cNvPr id="10" name="Group 10"/>
          <p:cNvGrpSpPr/>
          <p:nvPr/>
        </p:nvGrpSpPr>
        <p:grpSpPr>
          <a:xfrm>
            <a:off x="818515" y="2775748"/>
            <a:ext cx="73491" cy="1879331"/>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2" name="TextBox 12"/>
            <p:cNvSpPr txBox="1"/>
            <p:nvPr/>
          </p:nvSpPr>
          <p:spPr>
            <a:xfrm>
              <a:off x="0" y="-19050"/>
              <a:ext cx="26312" cy="691905"/>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16" name="TextBox 16"/>
          <p:cNvSpPr txBox="1"/>
          <p:nvPr/>
        </p:nvSpPr>
        <p:spPr>
          <a:xfrm>
            <a:off x="2457724" y="4967573"/>
            <a:ext cx="5448894" cy="346249"/>
          </a:xfrm>
          <a:prstGeom prst="rect">
            <a:avLst/>
          </a:prstGeom>
        </p:spPr>
        <p:txBody>
          <a:bodyPr wrap="square" lIns="0" tIns="0" rIns="0" bIns="0" rtlCol="0" anchor="t">
            <a:spAutoFit/>
          </a:bodyPr>
          <a:lstStyle/>
          <a:p>
            <a:pPr defTabSz="609630">
              <a:lnSpc>
                <a:spcPts val="2697"/>
              </a:lnSpc>
            </a:pPr>
            <a:r>
              <a:rPr lang="en-US" sz="2400" b="1" spc="96" dirty="0">
                <a:solidFill>
                  <a:srgbClr val="1C5739"/>
                </a:solidFill>
                <a:latin typeface="Open Sauce"/>
                <a:ea typeface="Open Sauce"/>
                <a:cs typeface="Open Sauce"/>
                <a:sym typeface="Open Sauce"/>
              </a:rPr>
              <a:t>By: </a:t>
            </a:r>
            <a:r>
              <a:rPr lang="en-US" sz="2400" b="1" spc="96" dirty="0" err="1">
                <a:solidFill>
                  <a:srgbClr val="1C5739"/>
                </a:solidFill>
                <a:latin typeface="Open Sauce"/>
                <a:ea typeface="Open Sauce"/>
                <a:cs typeface="Open Sauce"/>
                <a:sym typeface="Open Sauce"/>
              </a:rPr>
              <a:t>Thambidurai</a:t>
            </a:r>
            <a:r>
              <a:rPr lang="en-US" sz="2400" b="1" spc="96" dirty="0">
                <a:solidFill>
                  <a:srgbClr val="1C5739"/>
                </a:solidFill>
                <a:latin typeface="Open Sauce"/>
                <a:ea typeface="Open Sauce"/>
                <a:cs typeface="Open Sauce"/>
                <a:sym typeface="Open Sauce"/>
              </a:rPr>
              <a:t> </a:t>
            </a:r>
            <a:r>
              <a:rPr lang="en-US" sz="2400" b="1" spc="96" dirty="0" err="1">
                <a:solidFill>
                  <a:srgbClr val="1C5739"/>
                </a:solidFill>
                <a:latin typeface="Open Sauce"/>
                <a:ea typeface="Open Sauce"/>
                <a:cs typeface="Open Sauce"/>
                <a:sym typeface="Open Sauce"/>
              </a:rPr>
              <a:t>Sundaramoorthy</a:t>
            </a:r>
            <a:endParaRPr lang="en-US" sz="2400" b="1" spc="96" dirty="0">
              <a:solidFill>
                <a:srgbClr val="1C5739"/>
              </a:solidFill>
              <a:latin typeface="Open Sauce"/>
              <a:ea typeface="Open Sauce"/>
              <a:cs typeface="Open Sauce"/>
              <a:sym typeface="Open Sauce"/>
            </a:endParaRPr>
          </a:p>
        </p:txBody>
      </p:sp>
      <p:sp>
        <p:nvSpPr>
          <p:cNvPr id="17" name="TextBox 17"/>
          <p:cNvSpPr txBox="1"/>
          <p:nvPr/>
        </p:nvSpPr>
        <p:spPr>
          <a:xfrm>
            <a:off x="1291358" y="2413337"/>
            <a:ext cx="6736948" cy="2031325"/>
          </a:xfrm>
          <a:prstGeom prst="rect">
            <a:avLst/>
          </a:prstGeom>
        </p:spPr>
        <p:txBody>
          <a:bodyPr wrap="square" lIns="0" tIns="0" rIns="0" bIns="0" rtlCol="0" anchor="t">
            <a:spAutoFit/>
          </a:bodyPr>
          <a:lstStyle/>
          <a:p>
            <a:pPr algn="ctr" defTabSz="609630"/>
            <a:r>
              <a:rPr lang="en-US" sz="4400" b="1" dirty="0">
                <a:solidFill>
                  <a:srgbClr val="1C5739"/>
                </a:solidFill>
                <a:latin typeface="Codec Pro ExtraBold"/>
              </a:rPr>
              <a:t>Customer Demographics and Purchase Behavior Analysis Summary</a:t>
            </a:r>
            <a:endParaRPr lang="en-US" sz="4400" b="1" dirty="0">
              <a:solidFill>
                <a:srgbClr val="1C5739"/>
              </a:solidFill>
              <a:latin typeface="Codec Pro ExtraBold"/>
              <a:sym typeface="Codec Pro ExtraBold"/>
            </a:endParaRPr>
          </a:p>
        </p:txBody>
      </p:sp>
      <p:sp>
        <p:nvSpPr>
          <p:cNvPr id="18" name="Freeform 18"/>
          <p:cNvSpPr/>
          <p:nvPr/>
        </p:nvSpPr>
        <p:spPr>
          <a:xfrm>
            <a:off x="-1851914" y="-138047"/>
            <a:ext cx="2537714" cy="1388821"/>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2" name="Picture 21">
            <a:extLst>
              <a:ext uri="{FF2B5EF4-FFF2-40B4-BE49-F238E27FC236}">
                <a16:creationId xmlns:a16="http://schemas.microsoft.com/office/drawing/2014/main" id="{3BD33D47-20E0-BAD4-9A93-3BDF89A7F339}"/>
              </a:ext>
            </a:extLst>
          </p:cNvPr>
          <p:cNvPicPr>
            <a:picLocks noChangeAspect="1"/>
          </p:cNvPicPr>
          <p:nvPr/>
        </p:nvPicPr>
        <p:blipFill rotWithShape="1">
          <a:blip r:embed="rId5">
            <a:extLst>
              <a:ext uri="{28A0092B-C50C-407E-A947-70E740481C1C}">
                <a14:useLocalDpi xmlns:a14="http://schemas.microsoft.com/office/drawing/2010/main" val="0"/>
              </a:ext>
            </a:extLst>
          </a:blip>
          <a:srcRect l="15658" t="14226" r="13723" b="17072"/>
          <a:stretch/>
        </p:blipFill>
        <p:spPr>
          <a:xfrm>
            <a:off x="3937735" y="470213"/>
            <a:ext cx="1689914" cy="1538012"/>
          </a:xfrm>
          <a:prstGeom prst="rect">
            <a:avLst/>
          </a:prstGeom>
        </p:spPr>
      </p:pic>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10">
            <a:extLst>
              <a:ext uri="{FF2B5EF4-FFF2-40B4-BE49-F238E27FC236}">
                <a16:creationId xmlns:a16="http://schemas.microsoft.com/office/drawing/2014/main" id="{D05343E3-648C-91BE-53BA-984E42B30562}"/>
              </a:ext>
            </a:extLst>
          </p:cNvPr>
          <p:cNvGrpSpPr/>
          <p:nvPr/>
        </p:nvGrpSpPr>
        <p:grpSpPr>
          <a:xfrm>
            <a:off x="7274257" y="0"/>
            <a:ext cx="4721905" cy="6858000"/>
            <a:chOff x="0" y="0"/>
            <a:chExt cx="8603361" cy="10286746"/>
          </a:xfrm>
        </p:grpSpPr>
        <p:sp>
          <p:nvSpPr>
            <p:cNvPr id="37" name="Freeform 11">
              <a:extLst>
                <a:ext uri="{FF2B5EF4-FFF2-40B4-BE49-F238E27FC236}">
                  <a16:creationId xmlns:a16="http://schemas.microsoft.com/office/drawing/2014/main" id="{EE65E8F0-26A0-B4AA-0AC1-AECF60077AA4}"/>
                </a:ext>
              </a:extLst>
            </p:cNvPr>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sp>
      </p:grpSp>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028701" y="-372146"/>
            <a:ext cx="2354308"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20" name="TextBox 39">
            <a:extLst>
              <a:ext uri="{FF2B5EF4-FFF2-40B4-BE49-F238E27FC236}">
                <a16:creationId xmlns:a16="http://schemas.microsoft.com/office/drawing/2014/main" id="{C1C21982-B5AD-B05E-D930-D433BD98D196}"/>
              </a:ext>
            </a:extLst>
          </p:cNvPr>
          <p:cNvSpPr txBox="1"/>
          <p:nvPr/>
        </p:nvSpPr>
        <p:spPr>
          <a:xfrm>
            <a:off x="2272060" y="92313"/>
            <a:ext cx="5070074" cy="639919"/>
          </a:xfrm>
          <a:prstGeom prst="rect">
            <a:avLst/>
          </a:prstGeom>
        </p:spPr>
        <p:txBody>
          <a:bodyPr wrap="square" lIns="0" tIns="0" rIns="0" bIns="0" rtlCol="0" anchor="t">
            <a:spAutoFit/>
          </a:bodyPr>
          <a:lstStyle/>
          <a:p>
            <a:pPr defTabSz="609630">
              <a:lnSpc>
                <a:spcPts val="5304"/>
              </a:lnSpc>
              <a:spcBef>
                <a:spcPct val="0"/>
              </a:spcBef>
            </a:pPr>
            <a:r>
              <a:rPr lang="en-US" sz="3844" spc="377" dirty="0">
                <a:solidFill>
                  <a:srgbClr val="231F20"/>
                </a:solidFill>
                <a:latin typeface="Codec Pro ExtraBold"/>
                <a:ea typeface="Codec Pro ExtraBold"/>
                <a:cs typeface="Codec Pro ExtraBold"/>
                <a:sym typeface="Codec Pro ExtraBold"/>
              </a:rPr>
              <a:t>Summary of Tasks 3:</a:t>
            </a:r>
          </a:p>
        </p:txBody>
      </p:sp>
      <p:grpSp>
        <p:nvGrpSpPr>
          <p:cNvPr id="27" name="Group 5">
            <a:extLst>
              <a:ext uri="{FF2B5EF4-FFF2-40B4-BE49-F238E27FC236}">
                <a16:creationId xmlns:a16="http://schemas.microsoft.com/office/drawing/2014/main" id="{8C1F31C0-1D1C-8E8D-DEB6-418E8FBB267E}"/>
              </a:ext>
            </a:extLst>
          </p:cNvPr>
          <p:cNvGrpSpPr/>
          <p:nvPr/>
        </p:nvGrpSpPr>
        <p:grpSpPr>
          <a:xfrm>
            <a:off x="860840" y="780452"/>
            <a:ext cx="8284191" cy="1816598"/>
            <a:chOff x="0" y="0"/>
            <a:chExt cx="3177177" cy="613601"/>
          </a:xfrm>
        </p:grpSpPr>
        <p:sp>
          <p:nvSpPr>
            <p:cNvPr id="28" name="Freeform 6">
              <a:extLst>
                <a:ext uri="{FF2B5EF4-FFF2-40B4-BE49-F238E27FC236}">
                  <a16:creationId xmlns:a16="http://schemas.microsoft.com/office/drawing/2014/main" id="{0A2BA9CA-6D01-6919-E22F-2A92B23DF3E4}"/>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29" name="TextBox 7">
              <a:extLst>
                <a:ext uri="{FF2B5EF4-FFF2-40B4-BE49-F238E27FC236}">
                  <a16:creationId xmlns:a16="http://schemas.microsoft.com/office/drawing/2014/main" id="{E959547A-EC14-5631-901C-CDCA153F160B}"/>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25" name="TextBox 26">
            <a:extLst>
              <a:ext uri="{FF2B5EF4-FFF2-40B4-BE49-F238E27FC236}">
                <a16:creationId xmlns:a16="http://schemas.microsoft.com/office/drawing/2014/main" id="{41D4D504-8A84-7DCE-5717-A1A50B20C400}"/>
              </a:ext>
            </a:extLst>
          </p:cNvPr>
          <p:cNvSpPr txBox="1"/>
          <p:nvPr/>
        </p:nvSpPr>
        <p:spPr>
          <a:xfrm>
            <a:off x="1043843" y="1301974"/>
            <a:ext cx="8088352" cy="1138966"/>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Using pivot table, grouped the ages with a group of 6 from 18 to 70.</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maximum proportion of purchases made by the age groups of 24 to 29 and 30 to 35 with 12% of purchases.</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least purchases were made by the age group 66 to 71 with 10% where as remaining age groups have a proportion of purchases of 11%.</a:t>
            </a:r>
          </a:p>
        </p:txBody>
      </p:sp>
      <p:sp>
        <p:nvSpPr>
          <p:cNvPr id="26" name="TextBox 27">
            <a:extLst>
              <a:ext uri="{FF2B5EF4-FFF2-40B4-BE49-F238E27FC236}">
                <a16:creationId xmlns:a16="http://schemas.microsoft.com/office/drawing/2014/main" id="{2D9DBCAE-5DC0-438D-FF72-2CE6117DE669}"/>
              </a:ext>
            </a:extLst>
          </p:cNvPr>
          <p:cNvSpPr txBox="1"/>
          <p:nvPr/>
        </p:nvSpPr>
        <p:spPr>
          <a:xfrm>
            <a:off x="1043841" y="975141"/>
            <a:ext cx="8035303"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7. </a:t>
            </a:r>
            <a:r>
              <a:rPr lang="en-US" sz="1624" b="1" spc="105" dirty="0">
                <a:solidFill>
                  <a:srgbClr val="191919"/>
                </a:solidFill>
                <a:latin typeface="Alata"/>
              </a:rPr>
              <a:t>Relative Stacked Bar Plot for Age Groups – Proportion of purchases</a:t>
            </a:r>
            <a:endParaRPr lang="en-US" sz="1624" b="1" spc="105" dirty="0">
              <a:solidFill>
                <a:srgbClr val="191919"/>
              </a:solidFill>
              <a:latin typeface="Alata"/>
              <a:sym typeface="Alata"/>
            </a:endParaRPr>
          </a:p>
        </p:txBody>
      </p:sp>
      <p:grpSp>
        <p:nvGrpSpPr>
          <p:cNvPr id="31" name="Group 5">
            <a:extLst>
              <a:ext uri="{FF2B5EF4-FFF2-40B4-BE49-F238E27FC236}">
                <a16:creationId xmlns:a16="http://schemas.microsoft.com/office/drawing/2014/main" id="{082639B5-250F-4A2B-932D-0B9C6D2844B1}"/>
              </a:ext>
            </a:extLst>
          </p:cNvPr>
          <p:cNvGrpSpPr/>
          <p:nvPr/>
        </p:nvGrpSpPr>
        <p:grpSpPr>
          <a:xfrm>
            <a:off x="848005" y="2779040"/>
            <a:ext cx="8284190" cy="1715622"/>
            <a:chOff x="0" y="0"/>
            <a:chExt cx="3177177" cy="613601"/>
          </a:xfrm>
        </p:grpSpPr>
        <p:sp>
          <p:nvSpPr>
            <p:cNvPr id="32" name="Freeform 6">
              <a:extLst>
                <a:ext uri="{FF2B5EF4-FFF2-40B4-BE49-F238E27FC236}">
                  <a16:creationId xmlns:a16="http://schemas.microsoft.com/office/drawing/2014/main" id="{273B9109-DDA4-5F5E-C14D-9DB3ED574E78}"/>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33" name="TextBox 7">
              <a:extLst>
                <a:ext uri="{FF2B5EF4-FFF2-40B4-BE49-F238E27FC236}">
                  <a16:creationId xmlns:a16="http://schemas.microsoft.com/office/drawing/2014/main" id="{1CDC7EE1-CCE7-2B33-106A-40F31EC38742}"/>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34" name="TextBox 26">
            <a:extLst>
              <a:ext uri="{FF2B5EF4-FFF2-40B4-BE49-F238E27FC236}">
                <a16:creationId xmlns:a16="http://schemas.microsoft.com/office/drawing/2014/main" id="{8E5D9519-F493-9131-7FDC-C6867E6417C0}"/>
              </a:ext>
            </a:extLst>
          </p:cNvPr>
          <p:cNvSpPr txBox="1"/>
          <p:nvPr/>
        </p:nvSpPr>
        <p:spPr>
          <a:xfrm>
            <a:off x="1031006" y="3234442"/>
            <a:ext cx="8048139" cy="1138966"/>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sym typeface="Glacial Indifference"/>
              </a:rPr>
              <a:t>The Books and Electronics product categories contributed the most during the month of January.</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sym typeface="Glacial Indifference"/>
              </a:rPr>
              <a:t>The Fashion and Toys product categories contributed the most during the month of October.</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sym typeface="Glacial Indifference"/>
              </a:rPr>
              <a:t>The Home &amp; Kitchen product category contributed the most during the month of June.</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sym typeface="Glacial Indifference"/>
              </a:rPr>
              <a:t>Except toys product category, all other products contributed least during the month of December compared to other months.</a:t>
            </a:r>
          </a:p>
        </p:txBody>
      </p:sp>
      <p:sp>
        <p:nvSpPr>
          <p:cNvPr id="35" name="TextBox 27">
            <a:extLst>
              <a:ext uri="{FF2B5EF4-FFF2-40B4-BE49-F238E27FC236}">
                <a16:creationId xmlns:a16="http://schemas.microsoft.com/office/drawing/2014/main" id="{8FDFFAF8-E952-AFF0-A952-AA3394F8CDC6}"/>
              </a:ext>
            </a:extLst>
          </p:cNvPr>
          <p:cNvSpPr txBox="1"/>
          <p:nvPr/>
        </p:nvSpPr>
        <p:spPr>
          <a:xfrm>
            <a:off x="1031006" y="2907609"/>
            <a:ext cx="7463637"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8. </a:t>
            </a:r>
            <a:r>
              <a:rPr lang="en-US" sz="1624" b="1" spc="105" dirty="0">
                <a:solidFill>
                  <a:srgbClr val="191919"/>
                </a:solidFill>
                <a:latin typeface="Alata"/>
              </a:rPr>
              <a:t>Stacked Area Plot for Monthly Revenue – Across Product Categories</a:t>
            </a:r>
            <a:endParaRPr lang="en-US" sz="1624" b="1" spc="105" dirty="0">
              <a:solidFill>
                <a:srgbClr val="191919"/>
              </a:solidFill>
              <a:latin typeface="Alata"/>
              <a:sym typeface="Alata"/>
            </a:endParaRPr>
          </a:p>
        </p:txBody>
      </p:sp>
      <p:grpSp>
        <p:nvGrpSpPr>
          <p:cNvPr id="24" name="Group 5">
            <a:extLst>
              <a:ext uri="{FF2B5EF4-FFF2-40B4-BE49-F238E27FC236}">
                <a16:creationId xmlns:a16="http://schemas.microsoft.com/office/drawing/2014/main" id="{C693EE4D-3ECF-513A-AA52-093AD98FE23C}"/>
              </a:ext>
            </a:extLst>
          </p:cNvPr>
          <p:cNvGrpSpPr/>
          <p:nvPr/>
        </p:nvGrpSpPr>
        <p:grpSpPr>
          <a:xfrm>
            <a:off x="848005" y="4646384"/>
            <a:ext cx="8297026" cy="973609"/>
            <a:chOff x="0" y="0"/>
            <a:chExt cx="3177177" cy="613601"/>
          </a:xfrm>
        </p:grpSpPr>
        <p:sp>
          <p:nvSpPr>
            <p:cNvPr id="30" name="Freeform 6">
              <a:extLst>
                <a:ext uri="{FF2B5EF4-FFF2-40B4-BE49-F238E27FC236}">
                  <a16:creationId xmlns:a16="http://schemas.microsoft.com/office/drawing/2014/main" id="{FEAE5997-2AFF-DA77-86A6-DB817C97007E}"/>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38" name="TextBox 7">
              <a:extLst>
                <a:ext uri="{FF2B5EF4-FFF2-40B4-BE49-F238E27FC236}">
                  <a16:creationId xmlns:a16="http://schemas.microsoft.com/office/drawing/2014/main" id="{90783630-1DCD-F663-F6EF-48FC6D88A1A6}"/>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39" name="TextBox 26">
            <a:extLst>
              <a:ext uri="{FF2B5EF4-FFF2-40B4-BE49-F238E27FC236}">
                <a16:creationId xmlns:a16="http://schemas.microsoft.com/office/drawing/2014/main" id="{18BB10EA-17D9-DA78-3259-54D7E90CCABF}"/>
              </a:ext>
            </a:extLst>
          </p:cNvPr>
          <p:cNvSpPr txBox="1"/>
          <p:nvPr/>
        </p:nvSpPr>
        <p:spPr>
          <a:xfrm>
            <a:off x="942844" y="5060440"/>
            <a:ext cx="8012326" cy="446469"/>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Home &amp; Kitchen product category has a highest purchase of 5572 which is being termed as the most popular product category among all.</a:t>
            </a:r>
            <a:endParaRPr lang="en-US" sz="1254" spc="89" dirty="0">
              <a:solidFill>
                <a:srgbClr val="191919"/>
              </a:solidFill>
              <a:latin typeface="Glacial Indifference"/>
              <a:sym typeface="Glacial Indifference"/>
            </a:endParaRPr>
          </a:p>
        </p:txBody>
      </p:sp>
      <p:sp>
        <p:nvSpPr>
          <p:cNvPr id="40" name="TextBox 27">
            <a:extLst>
              <a:ext uri="{FF2B5EF4-FFF2-40B4-BE49-F238E27FC236}">
                <a16:creationId xmlns:a16="http://schemas.microsoft.com/office/drawing/2014/main" id="{9BB248FC-5180-0BEB-0526-807779DF5B69}"/>
              </a:ext>
            </a:extLst>
          </p:cNvPr>
          <p:cNvSpPr txBox="1"/>
          <p:nvPr/>
        </p:nvSpPr>
        <p:spPr>
          <a:xfrm>
            <a:off x="966842" y="4704474"/>
            <a:ext cx="8165353"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10. Bar plot for total purchases – Most Popular Product Categories</a:t>
            </a:r>
          </a:p>
        </p:txBody>
      </p:sp>
      <p:grpSp>
        <p:nvGrpSpPr>
          <p:cNvPr id="41" name="Group 5">
            <a:extLst>
              <a:ext uri="{FF2B5EF4-FFF2-40B4-BE49-F238E27FC236}">
                <a16:creationId xmlns:a16="http://schemas.microsoft.com/office/drawing/2014/main" id="{340811FB-53EA-F296-7844-2D1573F7886B}"/>
              </a:ext>
            </a:extLst>
          </p:cNvPr>
          <p:cNvGrpSpPr/>
          <p:nvPr/>
        </p:nvGrpSpPr>
        <p:grpSpPr>
          <a:xfrm>
            <a:off x="848005" y="5780536"/>
            <a:ext cx="8297026" cy="885308"/>
            <a:chOff x="0" y="0"/>
            <a:chExt cx="3177177" cy="613601"/>
          </a:xfrm>
        </p:grpSpPr>
        <p:sp>
          <p:nvSpPr>
            <p:cNvPr id="42" name="Freeform 6">
              <a:extLst>
                <a:ext uri="{FF2B5EF4-FFF2-40B4-BE49-F238E27FC236}">
                  <a16:creationId xmlns:a16="http://schemas.microsoft.com/office/drawing/2014/main" id="{D288816C-BE7D-B851-507B-A3D71F235EF4}"/>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43" name="TextBox 7">
              <a:extLst>
                <a:ext uri="{FF2B5EF4-FFF2-40B4-BE49-F238E27FC236}">
                  <a16:creationId xmlns:a16="http://schemas.microsoft.com/office/drawing/2014/main" id="{F3756C4B-E9CF-C953-4232-739CF4AAC163}"/>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44" name="TextBox 26">
            <a:extLst>
              <a:ext uri="{FF2B5EF4-FFF2-40B4-BE49-F238E27FC236}">
                <a16:creationId xmlns:a16="http://schemas.microsoft.com/office/drawing/2014/main" id="{A3AF676E-B8F6-B142-873D-066217EC4920}"/>
              </a:ext>
            </a:extLst>
          </p:cNvPr>
          <p:cNvSpPr txBox="1"/>
          <p:nvPr/>
        </p:nvSpPr>
        <p:spPr>
          <a:xfrm>
            <a:off x="963778" y="6153769"/>
            <a:ext cx="8115366" cy="677301"/>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monthly purchase trend analysis showed the peak shopping period was during the month of October as it the highest purchase of 2410.</a:t>
            </a:r>
            <a:endParaRPr lang="en-US" sz="1254" spc="89" dirty="0">
              <a:solidFill>
                <a:srgbClr val="191919"/>
              </a:solidFill>
              <a:latin typeface="Glacial Indifference"/>
              <a:sym typeface="Glacial Indifference"/>
            </a:endParaRPr>
          </a:p>
          <a:p>
            <a:pPr marL="285750" indent="-285750" defTabSz="609630">
              <a:lnSpc>
                <a:spcPts val="1756"/>
              </a:lnSpc>
              <a:spcBef>
                <a:spcPct val="0"/>
              </a:spcBef>
              <a:buFont typeface="Wingdings" panose="05000000000000000000" pitchFamily="2" charset="2"/>
              <a:buChar char="Ø"/>
            </a:pPr>
            <a:endParaRPr lang="en-US" sz="1254" spc="89" dirty="0">
              <a:solidFill>
                <a:srgbClr val="191919"/>
              </a:solidFill>
              <a:latin typeface="Glacial Indifference"/>
              <a:ea typeface="Glacial Indifference"/>
              <a:cs typeface="Glacial Indifference"/>
              <a:sym typeface="Glacial Indifference"/>
            </a:endParaRPr>
          </a:p>
        </p:txBody>
      </p:sp>
      <p:sp>
        <p:nvSpPr>
          <p:cNvPr id="45" name="TextBox 27">
            <a:extLst>
              <a:ext uri="{FF2B5EF4-FFF2-40B4-BE49-F238E27FC236}">
                <a16:creationId xmlns:a16="http://schemas.microsoft.com/office/drawing/2014/main" id="{66E4BAB1-D182-300D-23C4-6441B0D27938}"/>
              </a:ext>
            </a:extLst>
          </p:cNvPr>
          <p:cNvSpPr txBox="1"/>
          <p:nvPr/>
        </p:nvSpPr>
        <p:spPr>
          <a:xfrm>
            <a:off x="962055" y="5830904"/>
            <a:ext cx="7316414"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12. Line plot for monthly purchase trends – Peak Shopping Period</a:t>
            </a:r>
          </a:p>
        </p:txBody>
      </p:sp>
    </p:spTree>
    <p:extLst>
      <p:ext uri="{BB962C8B-B14F-4D97-AF65-F5344CB8AC3E}">
        <p14:creationId xmlns:p14="http://schemas.microsoft.com/office/powerpoint/2010/main" val="1965459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0801932" y="-464382"/>
            <a:ext cx="1397190"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20" name="TextBox 39">
            <a:extLst>
              <a:ext uri="{FF2B5EF4-FFF2-40B4-BE49-F238E27FC236}">
                <a16:creationId xmlns:a16="http://schemas.microsoft.com/office/drawing/2014/main" id="{C1C21982-B5AD-B05E-D930-D433BD98D196}"/>
              </a:ext>
            </a:extLst>
          </p:cNvPr>
          <p:cNvSpPr txBox="1"/>
          <p:nvPr/>
        </p:nvSpPr>
        <p:spPr>
          <a:xfrm>
            <a:off x="2892909" y="14483"/>
            <a:ext cx="5008992" cy="639919"/>
          </a:xfrm>
          <a:prstGeom prst="rect">
            <a:avLst/>
          </a:prstGeom>
        </p:spPr>
        <p:txBody>
          <a:bodyPr wrap="square" lIns="0" tIns="0" rIns="0" bIns="0" rtlCol="0" anchor="t">
            <a:spAutoFit/>
          </a:bodyPr>
          <a:lstStyle/>
          <a:p>
            <a:pPr defTabSz="609630">
              <a:lnSpc>
                <a:spcPts val="5304"/>
              </a:lnSpc>
              <a:spcBef>
                <a:spcPct val="0"/>
              </a:spcBef>
            </a:pPr>
            <a:r>
              <a:rPr lang="en-US" sz="3844" spc="377" dirty="0">
                <a:solidFill>
                  <a:srgbClr val="231F20"/>
                </a:solidFill>
                <a:latin typeface="Codec Pro ExtraBold"/>
                <a:ea typeface="Codec Pro ExtraBold"/>
                <a:cs typeface="Codec Pro ExtraBold"/>
                <a:sym typeface="Codec Pro ExtraBold"/>
              </a:rPr>
              <a:t>Summary of Tasks 4:</a:t>
            </a:r>
          </a:p>
        </p:txBody>
      </p:sp>
      <p:grpSp>
        <p:nvGrpSpPr>
          <p:cNvPr id="39" name="Group 5">
            <a:extLst>
              <a:ext uri="{FF2B5EF4-FFF2-40B4-BE49-F238E27FC236}">
                <a16:creationId xmlns:a16="http://schemas.microsoft.com/office/drawing/2014/main" id="{3D1F2FD6-1116-4A68-6861-4B295E4ED2C5}"/>
              </a:ext>
            </a:extLst>
          </p:cNvPr>
          <p:cNvGrpSpPr/>
          <p:nvPr/>
        </p:nvGrpSpPr>
        <p:grpSpPr>
          <a:xfrm>
            <a:off x="0" y="911313"/>
            <a:ext cx="10794810" cy="1142570"/>
            <a:chOff x="0" y="0"/>
            <a:chExt cx="3177177" cy="613601"/>
          </a:xfrm>
        </p:grpSpPr>
        <p:sp>
          <p:nvSpPr>
            <p:cNvPr id="40" name="Freeform 6">
              <a:extLst>
                <a:ext uri="{FF2B5EF4-FFF2-40B4-BE49-F238E27FC236}">
                  <a16:creationId xmlns:a16="http://schemas.microsoft.com/office/drawing/2014/main" id="{49493C9D-9397-2F1B-B826-998E6F460515}"/>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41" name="TextBox 7">
              <a:extLst>
                <a:ext uri="{FF2B5EF4-FFF2-40B4-BE49-F238E27FC236}">
                  <a16:creationId xmlns:a16="http://schemas.microsoft.com/office/drawing/2014/main" id="{68A1EFB2-9D1B-981F-FF55-C93967AA99EA}"/>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42" name="TextBox 26">
            <a:extLst>
              <a:ext uri="{FF2B5EF4-FFF2-40B4-BE49-F238E27FC236}">
                <a16:creationId xmlns:a16="http://schemas.microsoft.com/office/drawing/2014/main" id="{5FF991A0-8143-B8F0-780B-AC276B0C7B38}"/>
              </a:ext>
            </a:extLst>
          </p:cNvPr>
          <p:cNvSpPr txBox="1"/>
          <p:nvPr/>
        </p:nvSpPr>
        <p:spPr>
          <a:xfrm>
            <a:off x="118836" y="1439517"/>
            <a:ext cx="10675973" cy="446469"/>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relationship between age and purchase amount has been explored and visualized through below scatter plot.</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This scatter plot is to identify the trends in spending behavior.</a:t>
            </a:r>
          </a:p>
        </p:txBody>
      </p:sp>
      <p:sp>
        <p:nvSpPr>
          <p:cNvPr id="43" name="TextBox 27">
            <a:extLst>
              <a:ext uri="{FF2B5EF4-FFF2-40B4-BE49-F238E27FC236}">
                <a16:creationId xmlns:a16="http://schemas.microsoft.com/office/drawing/2014/main" id="{A17A211A-1CB0-FE6A-8CAB-8FF75E48725D}"/>
              </a:ext>
            </a:extLst>
          </p:cNvPr>
          <p:cNvSpPr txBox="1"/>
          <p:nvPr/>
        </p:nvSpPr>
        <p:spPr>
          <a:xfrm>
            <a:off x="118837" y="969401"/>
            <a:ext cx="10675973"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9. Scatter plot for Age vs Purchase amount – Relationship between age &amp; amount</a:t>
            </a:r>
          </a:p>
        </p:txBody>
      </p:sp>
      <p:pic>
        <p:nvPicPr>
          <p:cNvPr id="2" name="Picture 1">
            <a:extLst>
              <a:ext uri="{FF2B5EF4-FFF2-40B4-BE49-F238E27FC236}">
                <a16:creationId xmlns:a16="http://schemas.microsoft.com/office/drawing/2014/main" id="{3858A70A-A2FD-4A9F-46DA-777342E60059}"/>
              </a:ext>
            </a:extLst>
          </p:cNvPr>
          <p:cNvPicPr>
            <a:picLocks noChangeAspect="1"/>
          </p:cNvPicPr>
          <p:nvPr/>
        </p:nvPicPr>
        <p:blipFill>
          <a:blip r:embed="rId4"/>
          <a:stretch>
            <a:fillRect/>
          </a:stretch>
        </p:blipFill>
        <p:spPr>
          <a:xfrm>
            <a:off x="648209" y="2457728"/>
            <a:ext cx="9498391" cy="3840813"/>
          </a:xfrm>
          <a:prstGeom prst="rect">
            <a:avLst/>
          </a:prstGeom>
        </p:spPr>
      </p:pic>
    </p:spTree>
    <p:extLst>
      <p:ext uri="{BB962C8B-B14F-4D97-AF65-F5344CB8AC3E}">
        <p14:creationId xmlns:p14="http://schemas.microsoft.com/office/powerpoint/2010/main" val="120071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3374" y="-627228"/>
            <a:ext cx="1397190"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20" name="TextBox 39">
            <a:extLst>
              <a:ext uri="{FF2B5EF4-FFF2-40B4-BE49-F238E27FC236}">
                <a16:creationId xmlns:a16="http://schemas.microsoft.com/office/drawing/2014/main" id="{C1C21982-B5AD-B05E-D930-D433BD98D196}"/>
              </a:ext>
            </a:extLst>
          </p:cNvPr>
          <p:cNvSpPr txBox="1"/>
          <p:nvPr/>
        </p:nvSpPr>
        <p:spPr>
          <a:xfrm>
            <a:off x="4024685" y="25535"/>
            <a:ext cx="5008992" cy="639919"/>
          </a:xfrm>
          <a:prstGeom prst="rect">
            <a:avLst/>
          </a:prstGeom>
        </p:spPr>
        <p:txBody>
          <a:bodyPr wrap="square" lIns="0" tIns="0" rIns="0" bIns="0" rtlCol="0" anchor="t">
            <a:spAutoFit/>
          </a:bodyPr>
          <a:lstStyle/>
          <a:p>
            <a:pPr defTabSz="609630">
              <a:lnSpc>
                <a:spcPts val="5304"/>
              </a:lnSpc>
              <a:spcBef>
                <a:spcPct val="0"/>
              </a:spcBef>
            </a:pPr>
            <a:r>
              <a:rPr lang="en-US" sz="3844" spc="377" dirty="0">
                <a:solidFill>
                  <a:srgbClr val="231F20"/>
                </a:solidFill>
                <a:latin typeface="Codec Pro ExtraBold"/>
                <a:ea typeface="Codec Pro ExtraBold"/>
                <a:cs typeface="Codec Pro ExtraBold"/>
                <a:sym typeface="Codec Pro ExtraBold"/>
              </a:rPr>
              <a:t>Summary of Tasks 5:</a:t>
            </a:r>
          </a:p>
        </p:txBody>
      </p:sp>
      <p:grpSp>
        <p:nvGrpSpPr>
          <p:cNvPr id="39" name="Group 5">
            <a:extLst>
              <a:ext uri="{FF2B5EF4-FFF2-40B4-BE49-F238E27FC236}">
                <a16:creationId xmlns:a16="http://schemas.microsoft.com/office/drawing/2014/main" id="{3D1F2FD6-1116-4A68-6861-4B295E4ED2C5}"/>
              </a:ext>
            </a:extLst>
          </p:cNvPr>
          <p:cNvGrpSpPr/>
          <p:nvPr/>
        </p:nvGrpSpPr>
        <p:grpSpPr>
          <a:xfrm>
            <a:off x="1353816" y="835018"/>
            <a:ext cx="10838184" cy="1542421"/>
            <a:chOff x="0" y="0"/>
            <a:chExt cx="3177177" cy="613601"/>
          </a:xfrm>
        </p:grpSpPr>
        <p:sp>
          <p:nvSpPr>
            <p:cNvPr id="40" name="Freeform 6">
              <a:extLst>
                <a:ext uri="{FF2B5EF4-FFF2-40B4-BE49-F238E27FC236}">
                  <a16:creationId xmlns:a16="http://schemas.microsoft.com/office/drawing/2014/main" id="{49493C9D-9397-2F1B-B826-998E6F460515}"/>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41" name="TextBox 7">
              <a:extLst>
                <a:ext uri="{FF2B5EF4-FFF2-40B4-BE49-F238E27FC236}">
                  <a16:creationId xmlns:a16="http://schemas.microsoft.com/office/drawing/2014/main" id="{68A1EFB2-9D1B-981F-FF55-C93967AA99EA}"/>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42" name="TextBox 26">
            <a:extLst>
              <a:ext uri="{FF2B5EF4-FFF2-40B4-BE49-F238E27FC236}">
                <a16:creationId xmlns:a16="http://schemas.microsoft.com/office/drawing/2014/main" id="{5FF991A0-8143-B8F0-780B-AC276B0C7B38}"/>
              </a:ext>
            </a:extLst>
          </p:cNvPr>
          <p:cNvSpPr txBox="1"/>
          <p:nvPr/>
        </p:nvSpPr>
        <p:spPr>
          <a:xfrm>
            <a:off x="1472652" y="1363223"/>
            <a:ext cx="10719347" cy="908134"/>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In graph 1, age has been grouped with a group of 6 from 18 to 70 and the total amount spent by each age group has been visualized to understand the trend through continuous analysis.</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In graph 2, both age and amount has been grouped with certain values. Amount has been grouped with a group of 50 from 10.05 to 510.05. This analysis provides the continuous amount purchases by each age group through visualization. </a:t>
            </a:r>
          </a:p>
        </p:txBody>
      </p:sp>
      <p:sp>
        <p:nvSpPr>
          <p:cNvPr id="43" name="TextBox 27">
            <a:extLst>
              <a:ext uri="{FF2B5EF4-FFF2-40B4-BE49-F238E27FC236}">
                <a16:creationId xmlns:a16="http://schemas.microsoft.com/office/drawing/2014/main" id="{A17A211A-1CB0-FE6A-8CAB-8FF75E48725D}"/>
              </a:ext>
            </a:extLst>
          </p:cNvPr>
          <p:cNvSpPr txBox="1"/>
          <p:nvPr/>
        </p:nvSpPr>
        <p:spPr>
          <a:xfrm>
            <a:off x="1472653" y="893107"/>
            <a:ext cx="10675973"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11. Continuous vs Continuous Analysis – To identify correlation or trends</a:t>
            </a:r>
          </a:p>
        </p:txBody>
      </p:sp>
      <p:pic>
        <p:nvPicPr>
          <p:cNvPr id="2" name="Picture 1">
            <a:extLst>
              <a:ext uri="{FF2B5EF4-FFF2-40B4-BE49-F238E27FC236}">
                <a16:creationId xmlns:a16="http://schemas.microsoft.com/office/drawing/2014/main" id="{19BC7EE7-4115-790C-E8F5-A2E356909BF2}"/>
              </a:ext>
            </a:extLst>
          </p:cNvPr>
          <p:cNvPicPr>
            <a:picLocks noChangeAspect="1"/>
          </p:cNvPicPr>
          <p:nvPr/>
        </p:nvPicPr>
        <p:blipFill>
          <a:blip r:embed="rId4"/>
          <a:stretch>
            <a:fillRect/>
          </a:stretch>
        </p:blipFill>
        <p:spPr>
          <a:xfrm>
            <a:off x="1474342" y="2529476"/>
            <a:ext cx="4834547" cy="3731075"/>
          </a:xfrm>
          <a:prstGeom prst="rect">
            <a:avLst/>
          </a:prstGeom>
        </p:spPr>
      </p:pic>
      <p:pic>
        <p:nvPicPr>
          <p:cNvPr id="3" name="Picture 2">
            <a:extLst>
              <a:ext uri="{FF2B5EF4-FFF2-40B4-BE49-F238E27FC236}">
                <a16:creationId xmlns:a16="http://schemas.microsoft.com/office/drawing/2014/main" id="{D45DDB99-EA4F-EAA1-B425-F837420C50C4}"/>
              </a:ext>
            </a:extLst>
          </p:cNvPr>
          <p:cNvPicPr>
            <a:picLocks noChangeAspect="1"/>
          </p:cNvPicPr>
          <p:nvPr/>
        </p:nvPicPr>
        <p:blipFill>
          <a:blip r:embed="rId5"/>
          <a:stretch>
            <a:fillRect/>
          </a:stretch>
        </p:blipFill>
        <p:spPr>
          <a:xfrm>
            <a:off x="6529181" y="2535572"/>
            <a:ext cx="5450296" cy="3718882"/>
          </a:xfrm>
          <a:prstGeom prst="rect">
            <a:avLst/>
          </a:prstGeom>
        </p:spPr>
      </p:pic>
    </p:spTree>
    <p:extLst>
      <p:ext uri="{BB962C8B-B14F-4D97-AF65-F5344CB8AC3E}">
        <p14:creationId xmlns:p14="http://schemas.microsoft.com/office/powerpoint/2010/main" val="244274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EC2319A8-1FDF-1278-35B3-4AEDDA16004D}"/>
              </a:ext>
            </a:extLst>
          </p:cNvPr>
          <p:cNvGrpSpPr/>
          <p:nvPr/>
        </p:nvGrpSpPr>
        <p:grpSpPr>
          <a:xfrm>
            <a:off x="6364242" y="-798211"/>
            <a:ext cx="7492821" cy="8651836"/>
            <a:chOff x="0" y="0"/>
            <a:chExt cx="4282440" cy="3708400"/>
          </a:xfrm>
        </p:grpSpPr>
        <p:sp>
          <p:nvSpPr>
            <p:cNvPr id="26" name="Freeform 3">
              <a:extLst>
                <a:ext uri="{FF2B5EF4-FFF2-40B4-BE49-F238E27FC236}">
                  <a16:creationId xmlns:a16="http://schemas.microsoft.com/office/drawing/2014/main" id="{BA3195A1-B195-F2A3-D75D-F939E947A012}"/>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duotone>
                  <a:prstClr val="black"/>
                  <a:schemeClr val="accent3">
                    <a:tint val="45000"/>
                    <a:satMod val="400000"/>
                  </a:schemeClr>
                </a:duotone>
              </a:blip>
              <a:stretch>
                <a:fillRect l="-15727" r="-15727"/>
              </a:stretch>
            </a:blipFill>
          </p:spPr>
        </p:sp>
      </p:grpSp>
      <p:sp>
        <p:nvSpPr>
          <p:cNvPr id="5" name="Freeform 33">
            <a:extLst>
              <a:ext uri="{FF2B5EF4-FFF2-40B4-BE49-F238E27FC236}">
                <a16:creationId xmlns:a16="http://schemas.microsoft.com/office/drawing/2014/main" id="{BF078E6B-5AE8-E593-4566-B42D7C4E1837}"/>
              </a:ext>
            </a:extLst>
          </p:cNvPr>
          <p:cNvSpPr/>
          <p:nvPr/>
        </p:nvSpPr>
        <p:spPr>
          <a:xfrm rot="-10800000">
            <a:off x="-1122798" y="-952230"/>
            <a:ext cx="9321439" cy="2122349"/>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grpSp>
        <p:nvGrpSpPr>
          <p:cNvPr id="6" name="Group 5">
            <a:extLst>
              <a:ext uri="{FF2B5EF4-FFF2-40B4-BE49-F238E27FC236}">
                <a16:creationId xmlns:a16="http://schemas.microsoft.com/office/drawing/2014/main" id="{790C0622-8CD1-04C6-A578-9C2EA7639EB8}"/>
              </a:ext>
            </a:extLst>
          </p:cNvPr>
          <p:cNvGrpSpPr/>
          <p:nvPr/>
        </p:nvGrpSpPr>
        <p:grpSpPr>
          <a:xfrm>
            <a:off x="225870" y="217889"/>
            <a:ext cx="8126560" cy="6506090"/>
            <a:chOff x="0" y="0"/>
            <a:chExt cx="3177177" cy="613601"/>
          </a:xfrm>
        </p:grpSpPr>
        <p:sp>
          <p:nvSpPr>
            <p:cNvPr id="7" name="Freeform 6">
              <a:extLst>
                <a:ext uri="{FF2B5EF4-FFF2-40B4-BE49-F238E27FC236}">
                  <a16:creationId xmlns:a16="http://schemas.microsoft.com/office/drawing/2014/main" id="{571DC88F-F6C4-8516-6D45-0F22318F3EA5}"/>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8" name="TextBox 7">
              <a:extLst>
                <a:ext uri="{FF2B5EF4-FFF2-40B4-BE49-F238E27FC236}">
                  <a16:creationId xmlns:a16="http://schemas.microsoft.com/office/drawing/2014/main" id="{B67B14B1-E4B3-F721-A97D-ABDE1C47EAB7}"/>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4" name="TextBox 24">
            <a:extLst>
              <a:ext uri="{FF2B5EF4-FFF2-40B4-BE49-F238E27FC236}">
                <a16:creationId xmlns:a16="http://schemas.microsoft.com/office/drawing/2014/main" id="{A197E08C-7196-E000-E5CB-A233A206AEA5}"/>
              </a:ext>
            </a:extLst>
          </p:cNvPr>
          <p:cNvSpPr txBox="1"/>
          <p:nvPr/>
        </p:nvSpPr>
        <p:spPr>
          <a:xfrm>
            <a:off x="1607263" y="161772"/>
            <a:ext cx="5363773" cy="707566"/>
          </a:xfrm>
          <a:prstGeom prst="rect">
            <a:avLst/>
          </a:prstGeom>
        </p:spPr>
        <p:txBody>
          <a:bodyPr wrap="square" lIns="0" tIns="0" rIns="0" bIns="0" rtlCol="0" anchor="t">
            <a:spAutoFit/>
          </a:bodyPr>
          <a:lstStyle/>
          <a:p>
            <a:pPr marL="0" lvl="0" indent="0" algn="l">
              <a:lnSpc>
                <a:spcPts val="5862"/>
              </a:lnSpc>
              <a:spcBef>
                <a:spcPct val="0"/>
              </a:spcBef>
            </a:pPr>
            <a:r>
              <a:rPr lang="en-US" sz="4800" spc="207" dirty="0">
                <a:solidFill>
                  <a:srgbClr val="040506"/>
                </a:solidFill>
                <a:latin typeface="Codec Pro ExtraBold"/>
                <a:ea typeface="Codec Pro ExtraBold"/>
                <a:cs typeface="Codec Pro ExtraBold"/>
                <a:sym typeface="Codec Pro ExtraBold"/>
              </a:rPr>
              <a:t>Business Insights</a:t>
            </a:r>
          </a:p>
        </p:txBody>
      </p:sp>
      <p:sp>
        <p:nvSpPr>
          <p:cNvPr id="11" name="TextBox 26">
            <a:extLst>
              <a:ext uri="{FF2B5EF4-FFF2-40B4-BE49-F238E27FC236}">
                <a16:creationId xmlns:a16="http://schemas.microsoft.com/office/drawing/2014/main" id="{F08F40CA-9794-6DDF-D60A-C3C30A27DF6D}"/>
              </a:ext>
            </a:extLst>
          </p:cNvPr>
          <p:cNvSpPr txBox="1"/>
          <p:nvPr/>
        </p:nvSpPr>
        <p:spPr>
          <a:xfrm>
            <a:off x="395579" y="1090606"/>
            <a:ext cx="7803060" cy="679801"/>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Overall, there are 5000 unique customers.</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North region has maximum customers with 26% from the overall customers.</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Maximum of 12% customers from are in the age group between 24 to 29.</a:t>
            </a:r>
          </a:p>
        </p:txBody>
      </p:sp>
      <p:sp>
        <p:nvSpPr>
          <p:cNvPr id="12" name="TextBox 27">
            <a:extLst>
              <a:ext uri="{FF2B5EF4-FFF2-40B4-BE49-F238E27FC236}">
                <a16:creationId xmlns:a16="http://schemas.microsoft.com/office/drawing/2014/main" id="{924877C9-1926-59B5-3774-A1C8EEF43793}"/>
              </a:ext>
            </a:extLst>
          </p:cNvPr>
          <p:cNvSpPr txBox="1"/>
          <p:nvPr/>
        </p:nvSpPr>
        <p:spPr>
          <a:xfrm>
            <a:off x="395579" y="805458"/>
            <a:ext cx="7010283" cy="267345"/>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Customer Analysis:</a:t>
            </a:r>
            <a:endParaRPr lang="en-US" sz="1624" b="1" spc="105" dirty="0">
              <a:solidFill>
                <a:srgbClr val="191919"/>
              </a:solidFill>
              <a:latin typeface="Alata"/>
              <a:sym typeface="Alata"/>
            </a:endParaRPr>
          </a:p>
        </p:txBody>
      </p:sp>
      <p:sp>
        <p:nvSpPr>
          <p:cNvPr id="13" name="TextBox 26">
            <a:extLst>
              <a:ext uri="{FF2B5EF4-FFF2-40B4-BE49-F238E27FC236}">
                <a16:creationId xmlns:a16="http://schemas.microsoft.com/office/drawing/2014/main" id="{EA900953-4485-31E5-3C18-C775424B466E}"/>
              </a:ext>
            </a:extLst>
          </p:cNvPr>
          <p:cNvSpPr txBox="1"/>
          <p:nvPr/>
        </p:nvSpPr>
        <p:spPr>
          <a:xfrm>
            <a:off x="395579" y="2166731"/>
            <a:ext cx="7803061" cy="2524537"/>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Overall, 27397 purchases were made by the customers.</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The maximum purchased category was Home &amp; Kitchen with 5572 purchases where as Toys category was the lowest.</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The maximum purchases were from North region with 7136 purchases where as South region has the lowest.</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The maximum number of purchases from other gender category with 9345 purchases.</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The maximum number of purchases was by the age group between 30 to 35 of 3379 purchases.</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The highest purchase was happened during the month of October of 2410 purchases where as the lowest purchase was during December month.</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The maximum purchases made by unique customers are 10.</a:t>
            </a:r>
          </a:p>
        </p:txBody>
      </p:sp>
      <p:sp>
        <p:nvSpPr>
          <p:cNvPr id="14" name="TextBox 27">
            <a:extLst>
              <a:ext uri="{FF2B5EF4-FFF2-40B4-BE49-F238E27FC236}">
                <a16:creationId xmlns:a16="http://schemas.microsoft.com/office/drawing/2014/main" id="{5E987A0D-7202-8E69-ACAD-95B56C6C3BE2}"/>
              </a:ext>
            </a:extLst>
          </p:cNvPr>
          <p:cNvSpPr txBox="1"/>
          <p:nvPr/>
        </p:nvSpPr>
        <p:spPr>
          <a:xfrm>
            <a:off x="395579" y="1851522"/>
            <a:ext cx="7010283" cy="267345"/>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Purchase Analysis:</a:t>
            </a:r>
            <a:endParaRPr lang="en-US" sz="1624" b="1" spc="105" dirty="0">
              <a:solidFill>
                <a:srgbClr val="191919"/>
              </a:solidFill>
              <a:latin typeface="Alata"/>
              <a:sym typeface="Alata"/>
            </a:endParaRPr>
          </a:p>
        </p:txBody>
      </p:sp>
      <p:sp>
        <p:nvSpPr>
          <p:cNvPr id="15" name="TextBox 26">
            <a:extLst>
              <a:ext uri="{FF2B5EF4-FFF2-40B4-BE49-F238E27FC236}">
                <a16:creationId xmlns:a16="http://schemas.microsoft.com/office/drawing/2014/main" id="{816F1FA9-9372-133C-35B3-08B4146F89CF}"/>
              </a:ext>
            </a:extLst>
          </p:cNvPr>
          <p:cNvSpPr txBox="1"/>
          <p:nvPr/>
        </p:nvSpPr>
        <p:spPr>
          <a:xfrm>
            <a:off x="395580" y="5049790"/>
            <a:ext cx="7803059" cy="1832040"/>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The overall revenue amount is 69.4 Lakhs.</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Home &amp; Kitchen product category has a highest revenue of 20.5% where as toys category was the lowest.</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North region has a highest revenue of 25.9% where as South region has the lowest.</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The highest revenue was from other gender category of 34.1%.</a:t>
            </a:r>
          </a:p>
          <a:p>
            <a:pPr marL="285750" indent="-285750" defTabSz="609630">
              <a:lnSpc>
                <a:spcPts val="1756"/>
              </a:lnSpc>
              <a:spcBef>
                <a:spcPct val="0"/>
              </a:spcBef>
              <a:buFont typeface="Wingdings" panose="05000000000000000000" pitchFamily="2" charset="2"/>
              <a:buChar char="v"/>
            </a:pPr>
            <a:r>
              <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rPr>
              <a:t>The maximum revenue generated was during October month of 6.1 Lakhs and December has the lowest.</a:t>
            </a:r>
          </a:p>
          <a:p>
            <a:pPr marL="285750" indent="-285750" defTabSz="609630">
              <a:lnSpc>
                <a:spcPts val="1756"/>
              </a:lnSpc>
              <a:spcBef>
                <a:spcPct val="0"/>
              </a:spcBef>
              <a:buFont typeface="Wingdings" panose="05000000000000000000" pitchFamily="2" charset="2"/>
              <a:buChar char="v"/>
            </a:pPr>
            <a:endParaRPr lang="en-US" sz="1200" spc="89" dirty="0">
              <a:solidFill>
                <a:srgbClr val="191919"/>
              </a:solidFill>
              <a:latin typeface="Poppins" panose="00000500000000000000" pitchFamily="2" charset="0"/>
              <a:ea typeface="Glacial Indifference"/>
              <a:cs typeface="Poppins" panose="00000500000000000000" pitchFamily="2" charset="0"/>
              <a:sym typeface="Glacial Indifference"/>
            </a:endParaRPr>
          </a:p>
        </p:txBody>
      </p:sp>
      <p:sp>
        <p:nvSpPr>
          <p:cNvPr id="16" name="TextBox 27">
            <a:extLst>
              <a:ext uri="{FF2B5EF4-FFF2-40B4-BE49-F238E27FC236}">
                <a16:creationId xmlns:a16="http://schemas.microsoft.com/office/drawing/2014/main" id="{6752FE81-27F3-A1CE-C84A-76157CD1BD7D}"/>
              </a:ext>
            </a:extLst>
          </p:cNvPr>
          <p:cNvSpPr txBox="1"/>
          <p:nvPr/>
        </p:nvSpPr>
        <p:spPr>
          <a:xfrm>
            <a:off x="395579" y="4736856"/>
            <a:ext cx="7010283" cy="267345"/>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Revenue Analysis:</a:t>
            </a:r>
            <a:endParaRPr lang="en-US" sz="1624" b="1" spc="105" dirty="0">
              <a:solidFill>
                <a:srgbClr val="191919"/>
              </a:solidFill>
              <a:latin typeface="Alata"/>
              <a:sym typeface="Alata"/>
            </a:endParaRPr>
          </a:p>
        </p:txBody>
      </p:sp>
    </p:spTree>
    <p:extLst>
      <p:ext uri="{BB962C8B-B14F-4D97-AF65-F5344CB8AC3E}">
        <p14:creationId xmlns:p14="http://schemas.microsoft.com/office/powerpoint/2010/main" val="160403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309181" y="2529035"/>
            <a:ext cx="3623907" cy="1308050"/>
          </a:xfrm>
          <a:prstGeom prst="rect">
            <a:avLst/>
          </a:prstGeom>
        </p:spPr>
        <p:txBody>
          <a:bodyPr lIns="0" tIns="0" rIns="0" bIns="0" rtlCol="0" anchor="t">
            <a:spAutoFit/>
          </a:bodyPr>
          <a:lstStyle/>
          <a:p>
            <a:pPr algn="ctr">
              <a:lnSpc>
                <a:spcPts val="5068"/>
              </a:lnSpc>
            </a:pPr>
            <a:r>
              <a:rPr lang="en-US" sz="5450" spc="588" dirty="0">
                <a:solidFill>
                  <a:srgbClr val="231F20"/>
                </a:solidFill>
                <a:latin typeface="Codec Pro ExtraBold"/>
                <a:ea typeface="Codec Pro ExtraBold"/>
                <a:cs typeface="Codec Pro ExtraBold"/>
                <a:sym typeface="Codec Pro ExtraBold"/>
              </a:rPr>
              <a:t>THANK YOU</a:t>
            </a:r>
          </a:p>
        </p:txBody>
      </p:sp>
      <p:grpSp>
        <p:nvGrpSpPr>
          <p:cNvPr id="4" name="Group 4"/>
          <p:cNvGrpSpPr>
            <a:grpSpLocks noChangeAspect="1"/>
          </p:cNvGrpSpPr>
          <p:nvPr/>
        </p:nvGrpSpPr>
        <p:grpSpPr>
          <a:xfrm>
            <a:off x="6456285" y="0"/>
            <a:ext cx="5735715" cy="6858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675" r="-39675"/>
              </a:stretch>
            </a:blipFill>
          </p:spPr>
        </p:sp>
      </p:grpSp>
      <p:grpSp>
        <p:nvGrpSpPr>
          <p:cNvPr id="6" name="Group 6"/>
          <p:cNvGrpSpPr/>
          <p:nvPr/>
        </p:nvGrpSpPr>
        <p:grpSpPr>
          <a:xfrm rot="826432">
            <a:off x="-12235403" y="-2378106"/>
            <a:ext cx="14017561" cy="8554614"/>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8" name="TextBox 8"/>
            <p:cNvSpPr txBox="1"/>
            <p:nvPr/>
          </p:nvSpPr>
          <p:spPr>
            <a:xfrm>
              <a:off x="0" y="-19050"/>
              <a:ext cx="5537802" cy="3398651"/>
            </a:xfrm>
            <a:prstGeom prst="rect">
              <a:avLst/>
            </a:prstGeom>
          </p:spPr>
          <p:txBody>
            <a:bodyPr lIns="33867" tIns="33867" rIns="33867" bIns="33867" rtlCol="0" anchor="ctr"/>
            <a:lstStyle/>
            <a:p>
              <a:pPr algn="ctr">
                <a:lnSpc>
                  <a:spcPts val="1906"/>
                </a:lnSpc>
              </a:pPr>
              <a:endParaRPr sz="1200"/>
            </a:p>
          </p:txBody>
        </p:sp>
      </p:grpSp>
      <p:grpSp>
        <p:nvGrpSpPr>
          <p:cNvPr id="9" name="Group 9"/>
          <p:cNvGrpSpPr/>
          <p:nvPr/>
        </p:nvGrpSpPr>
        <p:grpSpPr>
          <a:xfrm rot="773821">
            <a:off x="6690683" y="2910377"/>
            <a:ext cx="209222" cy="565489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1" name="TextBox 11"/>
            <p:cNvSpPr txBox="1"/>
            <p:nvPr/>
          </p:nvSpPr>
          <p:spPr>
            <a:xfrm>
              <a:off x="0" y="-19050"/>
              <a:ext cx="82656" cy="2253084"/>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rot="773821">
            <a:off x="2494382" y="-3222675"/>
            <a:ext cx="209222" cy="565489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4" name="TextBox 14"/>
            <p:cNvSpPr txBox="1"/>
            <p:nvPr/>
          </p:nvSpPr>
          <p:spPr>
            <a:xfrm>
              <a:off x="0" y="-19050"/>
              <a:ext cx="82656" cy="2253084"/>
            </a:xfrm>
            <a:prstGeom prst="rect">
              <a:avLst/>
            </a:prstGeom>
          </p:spPr>
          <p:txBody>
            <a:bodyPr lIns="33867" tIns="33867" rIns="33867" bIns="33867" rtlCol="0" anchor="ctr"/>
            <a:lstStyle/>
            <a:p>
              <a:pPr algn="ctr">
                <a:lnSpc>
                  <a:spcPts val="1906"/>
                </a:lnSpc>
              </a:pPr>
              <a:endParaRPr sz="1200"/>
            </a:p>
          </p:txBody>
        </p:sp>
      </p:grpSp>
      <p:sp>
        <p:nvSpPr>
          <p:cNvPr id="21" name="TextBox 21"/>
          <p:cNvSpPr txBox="1"/>
          <p:nvPr/>
        </p:nvSpPr>
        <p:spPr>
          <a:xfrm>
            <a:off x="3048585" y="4681159"/>
            <a:ext cx="3904919" cy="243656"/>
          </a:xfrm>
          <a:prstGeom prst="rect">
            <a:avLst/>
          </a:prstGeom>
        </p:spPr>
        <p:txBody>
          <a:bodyPr lIns="0" tIns="0" rIns="0" bIns="0" rtlCol="0" anchor="t">
            <a:spAutoFit/>
          </a:bodyPr>
          <a:lstStyle/>
          <a:p>
            <a:pPr>
              <a:lnSpc>
                <a:spcPts val="1939"/>
              </a:lnSpc>
            </a:pPr>
            <a:r>
              <a:rPr lang="en-US" sz="1600" dirty="0">
                <a:solidFill>
                  <a:srgbClr val="000000"/>
                </a:solidFill>
                <a:latin typeface="Open Sauce"/>
                <a:ea typeface="Open Sauce"/>
                <a:cs typeface="Open Sauce"/>
                <a:sym typeface="Open Sauce"/>
              </a:rPr>
              <a:t>stdurai95@gmail.com</a:t>
            </a:r>
          </a:p>
        </p:txBody>
      </p:sp>
      <p:sp>
        <p:nvSpPr>
          <p:cNvPr id="25" name="Freeform 25"/>
          <p:cNvSpPr/>
          <p:nvPr/>
        </p:nvSpPr>
        <p:spPr>
          <a:xfrm>
            <a:off x="2584641" y="4681159"/>
            <a:ext cx="344656" cy="273793"/>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2319321" y="4216973"/>
            <a:ext cx="3904919" cy="273793"/>
          </a:xfrm>
          <a:prstGeom prst="rect">
            <a:avLst/>
          </a:prstGeom>
        </p:spPr>
        <p:txBody>
          <a:bodyPr lIns="0" tIns="0" rIns="0" bIns="0" rtlCol="0" anchor="t">
            <a:spAutoFit/>
          </a:bodyPr>
          <a:lstStyle/>
          <a:p>
            <a:pPr>
              <a:lnSpc>
                <a:spcPts val="2312"/>
              </a:lnSpc>
            </a:pPr>
            <a:r>
              <a:rPr lang="en-US" b="1" dirty="0" err="1">
                <a:solidFill>
                  <a:srgbClr val="000000"/>
                </a:solidFill>
                <a:latin typeface="Montserrat Light Bold"/>
                <a:ea typeface="Montserrat Light Bold"/>
                <a:cs typeface="Montserrat Light Bold"/>
                <a:sym typeface="Montserrat Light Bold"/>
              </a:rPr>
              <a:t>Thambidurai</a:t>
            </a:r>
            <a:r>
              <a:rPr lang="en-US" b="1" dirty="0">
                <a:solidFill>
                  <a:srgbClr val="000000"/>
                </a:solidFill>
                <a:latin typeface="Montserrat Light Bold"/>
                <a:ea typeface="Montserrat Light Bold"/>
                <a:cs typeface="Montserrat Light Bold"/>
                <a:sym typeface="Montserrat Light Bold"/>
              </a:rPr>
              <a:t> </a:t>
            </a:r>
            <a:r>
              <a:rPr lang="en-US" b="1" dirty="0" err="1">
                <a:solidFill>
                  <a:srgbClr val="000000"/>
                </a:solidFill>
                <a:latin typeface="Montserrat Light Bold"/>
                <a:ea typeface="Montserrat Light Bold"/>
                <a:cs typeface="Montserrat Light Bold"/>
                <a:sym typeface="Montserrat Light Bold"/>
              </a:rPr>
              <a:t>Sundaramoorthy</a:t>
            </a:r>
            <a:endParaRPr lang="en-US" b="1" dirty="0">
              <a:solidFill>
                <a:srgbClr val="000000"/>
              </a:solidFill>
              <a:latin typeface="Montserrat Light Bold"/>
              <a:ea typeface="Montserrat Light Bold"/>
              <a:cs typeface="Montserrat Light Bold"/>
              <a:sym typeface="Montserrat Light Bold"/>
            </a:endParaRPr>
          </a:p>
        </p:txBody>
      </p:sp>
      <p:pic>
        <p:nvPicPr>
          <p:cNvPr id="31" name="Picture 30">
            <a:extLst>
              <a:ext uri="{FF2B5EF4-FFF2-40B4-BE49-F238E27FC236}">
                <a16:creationId xmlns:a16="http://schemas.microsoft.com/office/drawing/2014/main" id="{41963CC4-8C8B-5DF8-4F35-015414710DED}"/>
              </a:ext>
            </a:extLst>
          </p:cNvPr>
          <p:cNvPicPr>
            <a:picLocks noChangeAspect="1"/>
          </p:cNvPicPr>
          <p:nvPr/>
        </p:nvPicPr>
        <p:blipFill rotWithShape="1">
          <a:blip r:embed="rId6">
            <a:extLst>
              <a:ext uri="{28A0092B-C50C-407E-A947-70E740481C1C}">
                <a14:useLocalDpi xmlns:a14="http://schemas.microsoft.com/office/drawing/2010/main" val="0"/>
              </a:ext>
            </a:extLst>
          </a:blip>
          <a:srcRect l="15658" t="14226" r="13723" b="17072"/>
          <a:stretch/>
        </p:blipFill>
        <p:spPr>
          <a:xfrm>
            <a:off x="3276177" y="611135"/>
            <a:ext cx="1689914" cy="15380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541752" y="1577469"/>
            <a:ext cx="933657" cy="4428929"/>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1C5739"/>
            </a:solidFill>
            <a:ln cap="sq">
              <a:noFill/>
              <a:prstDash val="solid"/>
              <a:miter/>
            </a:ln>
          </p:spPr>
        </p:sp>
        <p:sp>
          <p:nvSpPr>
            <p:cNvPr id="4" name="TextBox 4"/>
            <p:cNvSpPr txBox="1"/>
            <p:nvPr/>
          </p:nvSpPr>
          <p:spPr>
            <a:xfrm>
              <a:off x="0" y="-19050"/>
              <a:ext cx="368852" cy="1627715"/>
            </a:xfrm>
            <a:prstGeom prst="rect">
              <a:avLst/>
            </a:prstGeom>
          </p:spPr>
          <p:txBody>
            <a:bodyPr lIns="33867" tIns="33867" rIns="33867" bIns="33867" rtlCol="0" anchor="ctr"/>
            <a:lstStyle/>
            <a:p>
              <a:pPr algn="ctr" defTabSz="609630">
                <a:lnSpc>
                  <a:spcPts val="1906"/>
                </a:lnSpc>
                <a:spcBef>
                  <a:spcPct val="0"/>
                </a:spcBef>
              </a:pPr>
              <a:endParaRPr sz="1200">
                <a:solidFill>
                  <a:prstClr val="black"/>
                </a:solidFill>
                <a:latin typeface="Calibri"/>
              </a:endParaRPr>
            </a:p>
          </p:txBody>
        </p:sp>
      </p:grpSp>
      <p:grpSp>
        <p:nvGrpSpPr>
          <p:cNvPr id="5" name="Group 5"/>
          <p:cNvGrpSpPr/>
          <p:nvPr/>
        </p:nvGrpSpPr>
        <p:grpSpPr>
          <a:xfrm>
            <a:off x="-1028700" y="-372146"/>
            <a:ext cx="2057400" cy="7533267"/>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grpSp>
        <p:nvGrpSpPr>
          <p:cNvPr id="8" name="Group 8"/>
          <p:cNvGrpSpPr/>
          <p:nvPr/>
        </p:nvGrpSpPr>
        <p:grpSpPr>
          <a:xfrm>
            <a:off x="8128811" y="943631"/>
            <a:ext cx="3605989" cy="5319619"/>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11" name="Freeform 11"/>
          <p:cNvSpPr/>
          <p:nvPr/>
        </p:nvSpPr>
        <p:spPr>
          <a:xfrm>
            <a:off x="10465944" y="5798542"/>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848600" y="685800"/>
            <a:ext cx="3657600" cy="5320598"/>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3085292" y="529043"/>
            <a:ext cx="3774661" cy="845616"/>
          </a:xfrm>
          <a:prstGeom prst="rect">
            <a:avLst/>
          </a:prstGeom>
        </p:spPr>
        <p:txBody>
          <a:bodyPr lIns="0" tIns="0" rIns="0" bIns="0" rtlCol="0" anchor="t">
            <a:spAutoFit/>
          </a:bodyPr>
          <a:lstStyle/>
          <a:p>
            <a:pPr algn="ctr" defTabSz="609630">
              <a:lnSpc>
                <a:spcPts val="7239"/>
              </a:lnSpc>
            </a:pPr>
            <a:r>
              <a:rPr lang="en-US" sz="5246" spc="514" dirty="0">
                <a:solidFill>
                  <a:srgbClr val="231F20"/>
                </a:solidFill>
                <a:latin typeface="Codec Pro ExtraBold"/>
                <a:ea typeface="Codec Pro ExtraBold"/>
                <a:cs typeface="Codec Pro ExtraBold"/>
                <a:sym typeface="Codec Pro ExtraBold"/>
              </a:rPr>
              <a:t>Content</a:t>
            </a:r>
          </a:p>
        </p:txBody>
      </p:sp>
      <p:sp>
        <p:nvSpPr>
          <p:cNvPr id="14" name="TextBox 14"/>
          <p:cNvSpPr txBox="1"/>
          <p:nvPr/>
        </p:nvSpPr>
        <p:spPr>
          <a:xfrm>
            <a:off x="2683106" y="1697341"/>
            <a:ext cx="624813" cy="436017"/>
          </a:xfrm>
          <a:prstGeom prst="rect">
            <a:avLst/>
          </a:prstGeom>
        </p:spPr>
        <p:txBody>
          <a:bodyPr lIns="0" tIns="0" rIns="0" bIns="0" rtlCol="0" anchor="t">
            <a:spAutoFit/>
          </a:bodyPr>
          <a:lstStyle/>
          <a:p>
            <a:pPr algn="ctr" defTabSz="609630">
              <a:lnSpc>
                <a:spcPts val="3418"/>
              </a:lnSpc>
            </a:pPr>
            <a:r>
              <a:rPr lang="en-US" sz="2847" i="1" spc="233" dirty="0">
                <a:solidFill>
                  <a:srgbClr val="FFFFFF"/>
                </a:solidFill>
                <a:latin typeface="Codec Pro ExtraBold"/>
                <a:ea typeface="Codec Pro ExtraBold"/>
                <a:cs typeface="Codec Pro ExtraBold"/>
                <a:sym typeface="Codec Pro ExtraBold"/>
              </a:rPr>
              <a:t>01</a:t>
            </a:r>
          </a:p>
        </p:txBody>
      </p:sp>
      <p:sp>
        <p:nvSpPr>
          <p:cNvPr id="15" name="TextBox 15"/>
          <p:cNvSpPr txBox="1"/>
          <p:nvPr/>
        </p:nvSpPr>
        <p:spPr>
          <a:xfrm>
            <a:off x="2683106" y="2196005"/>
            <a:ext cx="624813" cy="436017"/>
          </a:xfrm>
          <a:prstGeom prst="rect">
            <a:avLst/>
          </a:prstGeom>
        </p:spPr>
        <p:txBody>
          <a:bodyPr lIns="0" tIns="0" rIns="0" bIns="0" rtlCol="0" anchor="t">
            <a:spAutoFit/>
          </a:bodyPr>
          <a:lstStyle/>
          <a:p>
            <a:pPr algn="ctr" defTabSz="609630">
              <a:lnSpc>
                <a:spcPts val="3418"/>
              </a:lnSpc>
            </a:pPr>
            <a:r>
              <a:rPr lang="en-US" sz="2847" i="1" spc="233" dirty="0">
                <a:solidFill>
                  <a:srgbClr val="FFFFFF"/>
                </a:solidFill>
                <a:latin typeface="Codec Pro ExtraBold"/>
                <a:ea typeface="Codec Pro ExtraBold"/>
                <a:cs typeface="Codec Pro ExtraBold"/>
                <a:sym typeface="Codec Pro ExtraBold"/>
              </a:rPr>
              <a:t>02</a:t>
            </a:r>
          </a:p>
        </p:txBody>
      </p:sp>
      <p:sp>
        <p:nvSpPr>
          <p:cNvPr id="16" name="TextBox 16"/>
          <p:cNvSpPr txBox="1"/>
          <p:nvPr/>
        </p:nvSpPr>
        <p:spPr>
          <a:xfrm>
            <a:off x="2652490" y="2726939"/>
            <a:ext cx="624813" cy="436017"/>
          </a:xfrm>
          <a:prstGeom prst="rect">
            <a:avLst/>
          </a:prstGeom>
        </p:spPr>
        <p:txBody>
          <a:bodyPr lIns="0" tIns="0" rIns="0" bIns="0" rtlCol="0" anchor="t">
            <a:spAutoFit/>
          </a:bodyPr>
          <a:lstStyle/>
          <a:p>
            <a:pPr algn="ctr" defTabSz="609630">
              <a:lnSpc>
                <a:spcPts val="3418"/>
              </a:lnSpc>
            </a:pPr>
            <a:r>
              <a:rPr lang="en-US" sz="2847" i="1" spc="233" dirty="0">
                <a:solidFill>
                  <a:srgbClr val="FFFFFF"/>
                </a:solidFill>
                <a:latin typeface="Codec Pro ExtraBold"/>
                <a:ea typeface="Codec Pro ExtraBold"/>
                <a:cs typeface="Codec Pro ExtraBold"/>
                <a:sym typeface="Codec Pro ExtraBold"/>
              </a:rPr>
              <a:t>03</a:t>
            </a:r>
          </a:p>
        </p:txBody>
      </p:sp>
      <p:sp>
        <p:nvSpPr>
          <p:cNvPr id="17" name="TextBox 17"/>
          <p:cNvSpPr txBox="1"/>
          <p:nvPr/>
        </p:nvSpPr>
        <p:spPr>
          <a:xfrm>
            <a:off x="2652490" y="3232486"/>
            <a:ext cx="624813" cy="436017"/>
          </a:xfrm>
          <a:prstGeom prst="rect">
            <a:avLst/>
          </a:prstGeom>
        </p:spPr>
        <p:txBody>
          <a:bodyPr lIns="0" tIns="0" rIns="0" bIns="0" rtlCol="0" anchor="t">
            <a:spAutoFit/>
          </a:bodyPr>
          <a:lstStyle/>
          <a:p>
            <a:pPr algn="ctr" defTabSz="609630">
              <a:lnSpc>
                <a:spcPts val="3418"/>
              </a:lnSpc>
            </a:pPr>
            <a:r>
              <a:rPr lang="en-US" sz="2847" i="1" spc="233" dirty="0">
                <a:solidFill>
                  <a:srgbClr val="FFFFFF"/>
                </a:solidFill>
                <a:latin typeface="Codec Pro ExtraBold"/>
                <a:ea typeface="Codec Pro ExtraBold"/>
                <a:cs typeface="Codec Pro ExtraBold"/>
                <a:sym typeface="Codec Pro ExtraBold"/>
              </a:rPr>
              <a:t>04</a:t>
            </a:r>
          </a:p>
        </p:txBody>
      </p:sp>
      <p:sp>
        <p:nvSpPr>
          <p:cNvPr id="18" name="TextBox 18"/>
          <p:cNvSpPr txBox="1"/>
          <p:nvPr/>
        </p:nvSpPr>
        <p:spPr>
          <a:xfrm>
            <a:off x="2652490" y="3769566"/>
            <a:ext cx="624813" cy="436017"/>
          </a:xfrm>
          <a:prstGeom prst="rect">
            <a:avLst/>
          </a:prstGeom>
        </p:spPr>
        <p:txBody>
          <a:bodyPr lIns="0" tIns="0" rIns="0" bIns="0" rtlCol="0" anchor="t">
            <a:spAutoFit/>
          </a:bodyPr>
          <a:lstStyle/>
          <a:p>
            <a:pPr algn="ctr" defTabSz="609630">
              <a:lnSpc>
                <a:spcPts val="3418"/>
              </a:lnSpc>
            </a:pPr>
            <a:r>
              <a:rPr lang="en-US" sz="2847" i="1" spc="233" dirty="0">
                <a:solidFill>
                  <a:srgbClr val="FFFFFF"/>
                </a:solidFill>
                <a:latin typeface="Codec Pro ExtraBold"/>
                <a:ea typeface="Codec Pro ExtraBold"/>
                <a:cs typeface="Codec Pro ExtraBold"/>
                <a:sym typeface="Codec Pro ExtraBold"/>
              </a:rPr>
              <a:t>05</a:t>
            </a:r>
          </a:p>
        </p:txBody>
      </p:sp>
      <p:sp>
        <p:nvSpPr>
          <p:cNvPr id="19" name="TextBox 19"/>
          <p:cNvSpPr txBox="1"/>
          <p:nvPr/>
        </p:nvSpPr>
        <p:spPr>
          <a:xfrm>
            <a:off x="2683105" y="4279641"/>
            <a:ext cx="624813" cy="436017"/>
          </a:xfrm>
          <a:prstGeom prst="rect">
            <a:avLst/>
          </a:prstGeom>
        </p:spPr>
        <p:txBody>
          <a:bodyPr lIns="0" tIns="0" rIns="0" bIns="0" rtlCol="0" anchor="t">
            <a:spAutoFit/>
          </a:bodyPr>
          <a:lstStyle/>
          <a:p>
            <a:pPr algn="ctr" defTabSz="609630">
              <a:lnSpc>
                <a:spcPts val="3418"/>
              </a:lnSpc>
            </a:pPr>
            <a:r>
              <a:rPr lang="en-US" sz="2847" i="1" spc="233" dirty="0">
                <a:solidFill>
                  <a:srgbClr val="FFFFFF"/>
                </a:solidFill>
                <a:latin typeface="Codec Pro ExtraBold"/>
                <a:ea typeface="Codec Pro ExtraBold"/>
                <a:cs typeface="Codec Pro ExtraBold"/>
                <a:sym typeface="Codec Pro ExtraBold"/>
              </a:rPr>
              <a:t>06</a:t>
            </a:r>
          </a:p>
        </p:txBody>
      </p:sp>
      <p:sp>
        <p:nvSpPr>
          <p:cNvPr id="21" name="TextBox 21"/>
          <p:cNvSpPr txBox="1"/>
          <p:nvPr/>
        </p:nvSpPr>
        <p:spPr>
          <a:xfrm>
            <a:off x="3600491" y="1762301"/>
            <a:ext cx="3860335" cy="278218"/>
          </a:xfrm>
          <a:prstGeom prst="rect">
            <a:avLst/>
          </a:prstGeom>
        </p:spPr>
        <p:txBody>
          <a:bodyPr lIns="0" tIns="0" rIns="0" bIns="0" rtlCol="0" anchor="t">
            <a:spAutoFit/>
          </a:bodyPr>
          <a:lstStyle/>
          <a:p>
            <a:pPr defTabSz="609630">
              <a:lnSpc>
                <a:spcPts val="2322"/>
              </a:lnSpc>
            </a:pPr>
            <a:r>
              <a:rPr lang="en-US" sz="1683" spc="165" dirty="0">
                <a:solidFill>
                  <a:srgbClr val="231F20"/>
                </a:solidFill>
                <a:latin typeface="Open Sauce"/>
                <a:ea typeface="Open Sauce"/>
                <a:cs typeface="Open Sauce"/>
                <a:sym typeface="Open Sauce"/>
              </a:rPr>
              <a:t>Introduction</a:t>
            </a:r>
          </a:p>
        </p:txBody>
      </p:sp>
      <p:sp>
        <p:nvSpPr>
          <p:cNvPr id="22" name="TextBox 22"/>
          <p:cNvSpPr txBox="1"/>
          <p:nvPr/>
        </p:nvSpPr>
        <p:spPr>
          <a:xfrm>
            <a:off x="3600490" y="2805838"/>
            <a:ext cx="4051086" cy="278218"/>
          </a:xfrm>
          <a:prstGeom prst="rect">
            <a:avLst/>
          </a:prstGeom>
        </p:spPr>
        <p:txBody>
          <a:bodyPr lIns="0" tIns="0" rIns="0" bIns="0" rtlCol="0" anchor="t">
            <a:spAutoFit/>
          </a:bodyPr>
          <a:lstStyle/>
          <a:p>
            <a:pPr defTabSz="609630">
              <a:lnSpc>
                <a:spcPts val="2322"/>
              </a:lnSpc>
            </a:pPr>
            <a:r>
              <a:rPr lang="en-US" sz="1683" spc="165" dirty="0">
                <a:solidFill>
                  <a:srgbClr val="231F20"/>
                </a:solidFill>
                <a:latin typeface="Open Sauce"/>
                <a:ea typeface="Open Sauce"/>
                <a:cs typeface="Open Sauce"/>
                <a:sym typeface="Open Sauce"/>
              </a:rPr>
              <a:t>Overview</a:t>
            </a:r>
          </a:p>
        </p:txBody>
      </p:sp>
      <p:sp>
        <p:nvSpPr>
          <p:cNvPr id="23" name="TextBox 23"/>
          <p:cNvSpPr txBox="1"/>
          <p:nvPr/>
        </p:nvSpPr>
        <p:spPr>
          <a:xfrm>
            <a:off x="3600489" y="3295259"/>
            <a:ext cx="3860335" cy="278218"/>
          </a:xfrm>
          <a:prstGeom prst="rect">
            <a:avLst/>
          </a:prstGeom>
        </p:spPr>
        <p:txBody>
          <a:bodyPr lIns="0" tIns="0" rIns="0" bIns="0" rtlCol="0" anchor="t">
            <a:spAutoFit/>
          </a:bodyPr>
          <a:lstStyle/>
          <a:p>
            <a:pPr defTabSz="609630">
              <a:lnSpc>
                <a:spcPts val="2322"/>
              </a:lnSpc>
              <a:spcBef>
                <a:spcPct val="0"/>
              </a:spcBef>
            </a:pPr>
            <a:r>
              <a:rPr lang="en-US" sz="1683" spc="165" dirty="0">
                <a:solidFill>
                  <a:srgbClr val="231F20"/>
                </a:solidFill>
                <a:latin typeface="Open Sauce"/>
                <a:ea typeface="Open Sauce"/>
                <a:cs typeface="Open Sauce"/>
                <a:sym typeface="Open Sauce"/>
              </a:rPr>
              <a:t>Region Highlights</a:t>
            </a:r>
          </a:p>
        </p:txBody>
      </p:sp>
      <p:sp>
        <p:nvSpPr>
          <p:cNvPr id="24" name="TextBox 24"/>
          <p:cNvSpPr txBox="1"/>
          <p:nvPr/>
        </p:nvSpPr>
        <p:spPr>
          <a:xfrm>
            <a:off x="3600489" y="3847971"/>
            <a:ext cx="4051086" cy="278218"/>
          </a:xfrm>
          <a:prstGeom prst="rect">
            <a:avLst/>
          </a:prstGeom>
        </p:spPr>
        <p:txBody>
          <a:bodyPr lIns="0" tIns="0" rIns="0" bIns="0" rtlCol="0" anchor="t">
            <a:spAutoFit/>
          </a:bodyPr>
          <a:lstStyle/>
          <a:p>
            <a:pPr defTabSz="609630">
              <a:lnSpc>
                <a:spcPts val="2322"/>
              </a:lnSpc>
              <a:spcBef>
                <a:spcPct val="0"/>
              </a:spcBef>
            </a:pPr>
            <a:r>
              <a:rPr lang="en-US" sz="1683" spc="165" dirty="0">
                <a:solidFill>
                  <a:srgbClr val="231F20"/>
                </a:solidFill>
                <a:latin typeface="Open Sauce"/>
                <a:ea typeface="Open Sauce"/>
                <a:cs typeface="Open Sauce"/>
                <a:sym typeface="Open Sauce"/>
              </a:rPr>
              <a:t>Product Category Highlights</a:t>
            </a:r>
          </a:p>
        </p:txBody>
      </p:sp>
      <p:sp>
        <p:nvSpPr>
          <p:cNvPr id="25" name="TextBox 25"/>
          <p:cNvSpPr txBox="1"/>
          <p:nvPr/>
        </p:nvSpPr>
        <p:spPr>
          <a:xfrm>
            <a:off x="3600489" y="4337392"/>
            <a:ext cx="4051086" cy="278218"/>
          </a:xfrm>
          <a:prstGeom prst="rect">
            <a:avLst/>
          </a:prstGeom>
        </p:spPr>
        <p:txBody>
          <a:bodyPr lIns="0" tIns="0" rIns="0" bIns="0" rtlCol="0" anchor="t">
            <a:spAutoFit/>
          </a:bodyPr>
          <a:lstStyle/>
          <a:p>
            <a:pPr defTabSz="609630">
              <a:lnSpc>
                <a:spcPts val="2322"/>
              </a:lnSpc>
              <a:spcBef>
                <a:spcPct val="0"/>
              </a:spcBef>
            </a:pPr>
            <a:r>
              <a:rPr lang="en-US" sz="1683" spc="165" dirty="0">
                <a:solidFill>
                  <a:srgbClr val="231F20"/>
                </a:solidFill>
                <a:latin typeface="Open Sauce"/>
                <a:ea typeface="Open Sauce"/>
                <a:cs typeface="Open Sauce"/>
                <a:sym typeface="Open Sauce"/>
              </a:rPr>
              <a:t>Summary of Tasks</a:t>
            </a:r>
          </a:p>
        </p:txBody>
      </p:sp>
      <p:sp>
        <p:nvSpPr>
          <p:cNvPr id="26" name="TextBox 26"/>
          <p:cNvSpPr txBox="1"/>
          <p:nvPr/>
        </p:nvSpPr>
        <p:spPr>
          <a:xfrm>
            <a:off x="3600489" y="4884771"/>
            <a:ext cx="3860335" cy="278218"/>
          </a:xfrm>
          <a:prstGeom prst="rect">
            <a:avLst/>
          </a:prstGeom>
        </p:spPr>
        <p:txBody>
          <a:bodyPr lIns="0" tIns="0" rIns="0" bIns="0" rtlCol="0" anchor="t">
            <a:spAutoFit/>
          </a:bodyPr>
          <a:lstStyle/>
          <a:p>
            <a:pPr defTabSz="609630">
              <a:lnSpc>
                <a:spcPts val="2322"/>
              </a:lnSpc>
              <a:spcBef>
                <a:spcPct val="0"/>
              </a:spcBef>
            </a:pPr>
            <a:r>
              <a:rPr lang="en-US" sz="1683" spc="165" dirty="0">
                <a:solidFill>
                  <a:srgbClr val="231F20"/>
                </a:solidFill>
                <a:latin typeface="Open Sauce"/>
                <a:ea typeface="Open Sauce"/>
                <a:cs typeface="Open Sauce"/>
                <a:sym typeface="Open Sauce"/>
              </a:rPr>
              <a:t>Business Insights</a:t>
            </a:r>
          </a:p>
        </p:txBody>
      </p:sp>
      <p:sp>
        <p:nvSpPr>
          <p:cNvPr id="27" name="TextBox 19">
            <a:extLst>
              <a:ext uri="{FF2B5EF4-FFF2-40B4-BE49-F238E27FC236}">
                <a16:creationId xmlns:a16="http://schemas.microsoft.com/office/drawing/2014/main" id="{7EDF990A-EBE3-755D-5820-8782CC8A4D98}"/>
              </a:ext>
            </a:extLst>
          </p:cNvPr>
          <p:cNvSpPr txBox="1"/>
          <p:nvPr/>
        </p:nvSpPr>
        <p:spPr>
          <a:xfrm>
            <a:off x="2696173" y="4789716"/>
            <a:ext cx="624813" cy="436017"/>
          </a:xfrm>
          <a:prstGeom prst="rect">
            <a:avLst/>
          </a:prstGeom>
        </p:spPr>
        <p:txBody>
          <a:bodyPr lIns="0" tIns="0" rIns="0" bIns="0" rtlCol="0" anchor="t">
            <a:spAutoFit/>
          </a:bodyPr>
          <a:lstStyle/>
          <a:p>
            <a:pPr algn="ctr" defTabSz="609630">
              <a:lnSpc>
                <a:spcPts val="3418"/>
              </a:lnSpc>
            </a:pPr>
            <a:r>
              <a:rPr lang="en-US" sz="2847" i="1" spc="233" dirty="0">
                <a:solidFill>
                  <a:srgbClr val="FFFFFF"/>
                </a:solidFill>
                <a:latin typeface="Codec Pro ExtraBold"/>
                <a:ea typeface="Codec Pro ExtraBold"/>
                <a:cs typeface="Codec Pro ExtraBold"/>
                <a:sym typeface="Codec Pro ExtraBold"/>
              </a:rPr>
              <a:t>07</a:t>
            </a:r>
          </a:p>
        </p:txBody>
      </p:sp>
      <p:sp>
        <p:nvSpPr>
          <p:cNvPr id="28" name="TextBox 26">
            <a:extLst>
              <a:ext uri="{FF2B5EF4-FFF2-40B4-BE49-F238E27FC236}">
                <a16:creationId xmlns:a16="http://schemas.microsoft.com/office/drawing/2014/main" id="{7E0A3647-8544-B8FE-0F3F-EEA973375A3E}"/>
              </a:ext>
            </a:extLst>
          </p:cNvPr>
          <p:cNvSpPr txBox="1"/>
          <p:nvPr/>
        </p:nvSpPr>
        <p:spPr>
          <a:xfrm>
            <a:off x="3600489" y="5414920"/>
            <a:ext cx="3860335" cy="278218"/>
          </a:xfrm>
          <a:prstGeom prst="rect">
            <a:avLst/>
          </a:prstGeom>
        </p:spPr>
        <p:txBody>
          <a:bodyPr lIns="0" tIns="0" rIns="0" bIns="0" rtlCol="0" anchor="t">
            <a:spAutoFit/>
          </a:bodyPr>
          <a:lstStyle/>
          <a:p>
            <a:pPr defTabSz="609630">
              <a:lnSpc>
                <a:spcPts val="2322"/>
              </a:lnSpc>
              <a:spcBef>
                <a:spcPct val="0"/>
              </a:spcBef>
            </a:pPr>
            <a:r>
              <a:rPr lang="en-US" sz="1683" spc="165" dirty="0">
                <a:solidFill>
                  <a:srgbClr val="231F20"/>
                </a:solidFill>
                <a:latin typeface="Open Sauce"/>
                <a:ea typeface="Open Sauce"/>
                <a:cs typeface="Open Sauce"/>
                <a:sym typeface="Open Sauce"/>
              </a:rPr>
              <a:t>Contact</a:t>
            </a:r>
          </a:p>
        </p:txBody>
      </p:sp>
      <p:sp>
        <p:nvSpPr>
          <p:cNvPr id="29" name="TextBox 19">
            <a:extLst>
              <a:ext uri="{FF2B5EF4-FFF2-40B4-BE49-F238E27FC236}">
                <a16:creationId xmlns:a16="http://schemas.microsoft.com/office/drawing/2014/main" id="{88082671-4724-53B3-FECD-F109A3AF58E8}"/>
              </a:ext>
            </a:extLst>
          </p:cNvPr>
          <p:cNvSpPr txBox="1"/>
          <p:nvPr/>
        </p:nvSpPr>
        <p:spPr>
          <a:xfrm>
            <a:off x="2698183" y="5336021"/>
            <a:ext cx="624813" cy="436017"/>
          </a:xfrm>
          <a:prstGeom prst="rect">
            <a:avLst/>
          </a:prstGeom>
        </p:spPr>
        <p:txBody>
          <a:bodyPr lIns="0" tIns="0" rIns="0" bIns="0" rtlCol="0" anchor="t">
            <a:spAutoFit/>
          </a:bodyPr>
          <a:lstStyle/>
          <a:p>
            <a:pPr algn="ctr" defTabSz="609630">
              <a:lnSpc>
                <a:spcPts val="3418"/>
              </a:lnSpc>
            </a:pPr>
            <a:r>
              <a:rPr lang="en-US" sz="2847" i="1" spc="233" dirty="0">
                <a:solidFill>
                  <a:srgbClr val="FFFFFF"/>
                </a:solidFill>
                <a:latin typeface="Codec Pro ExtraBold"/>
                <a:ea typeface="Codec Pro ExtraBold"/>
                <a:cs typeface="Codec Pro ExtraBold"/>
                <a:sym typeface="Codec Pro ExtraBold"/>
              </a:rPr>
              <a:t>08</a:t>
            </a:r>
          </a:p>
        </p:txBody>
      </p:sp>
      <p:sp>
        <p:nvSpPr>
          <p:cNvPr id="30" name="TextBox 21">
            <a:extLst>
              <a:ext uri="{FF2B5EF4-FFF2-40B4-BE49-F238E27FC236}">
                <a16:creationId xmlns:a16="http://schemas.microsoft.com/office/drawing/2014/main" id="{13BEBA87-2066-DB09-BA81-8502911AF487}"/>
              </a:ext>
            </a:extLst>
          </p:cNvPr>
          <p:cNvSpPr txBox="1"/>
          <p:nvPr/>
        </p:nvSpPr>
        <p:spPr>
          <a:xfrm>
            <a:off x="3600490" y="2263915"/>
            <a:ext cx="3860335" cy="278218"/>
          </a:xfrm>
          <a:prstGeom prst="rect">
            <a:avLst/>
          </a:prstGeom>
        </p:spPr>
        <p:txBody>
          <a:bodyPr lIns="0" tIns="0" rIns="0" bIns="0" rtlCol="0" anchor="t">
            <a:spAutoFit/>
          </a:bodyPr>
          <a:lstStyle/>
          <a:p>
            <a:pPr defTabSz="609630">
              <a:lnSpc>
                <a:spcPts val="2322"/>
              </a:lnSpc>
            </a:pPr>
            <a:r>
              <a:rPr lang="en-US" sz="1683" spc="165" dirty="0">
                <a:solidFill>
                  <a:srgbClr val="231F20"/>
                </a:solidFill>
                <a:latin typeface="Open Sauce"/>
                <a:ea typeface="Open Sauce"/>
                <a:cs typeface="Open Sauce"/>
                <a:sym typeface="Open Sauce"/>
              </a:rPr>
              <a:t>Objective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5738" y="-243645"/>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19" name="Group 19"/>
          <p:cNvGrpSpPr/>
          <p:nvPr/>
        </p:nvGrpSpPr>
        <p:grpSpPr>
          <a:xfrm>
            <a:off x="0" y="-599573"/>
            <a:ext cx="12192000" cy="1726911"/>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21" name="TextBox 21"/>
            <p:cNvSpPr txBox="1"/>
            <p:nvPr/>
          </p:nvSpPr>
          <p:spPr>
            <a:xfrm>
              <a:off x="0" y="-19050"/>
              <a:ext cx="4816593" cy="831850"/>
            </a:xfrm>
            <a:prstGeom prst="rect">
              <a:avLst/>
            </a:prstGeom>
          </p:spPr>
          <p:txBody>
            <a:bodyPr lIns="33867" tIns="33867" rIns="33867" bIns="33867" rtlCol="0" anchor="ctr"/>
            <a:lstStyle/>
            <a:p>
              <a:pPr algn="ctr">
                <a:lnSpc>
                  <a:spcPts val="1906"/>
                </a:lnSpc>
              </a:pPr>
              <a:endParaRPr sz="1200"/>
            </a:p>
          </p:txBody>
        </p:sp>
      </p:grpSp>
      <p:sp>
        <p:nvSpPr>
          <p:cNvPr id="30" name="TextBox 30"/>
          <p:cNvSpPr txBox="1"/>
          <p:nvPr/>
        </p:nvSpPr>
        <p:spPr>
          <a:xfrm>
            <a:off x="3375062" y="268376"/>
            <a:ext cx="5230400" cy="508794"/>
          </a:xfrm>
          <a:prstGeom prst="rect">
            <a:avLst/>
          </a:prstGeom>
        </p:spPr>
        <p:txBody>
          <a:bodyPr lIns="0" tIns="0" rIns="0" bIns="0" rtlCol="0" anchor="t">
            <a:spAutoFit/>
          </a:bodyPr>
          <a:lstStyle/>
          <a:p>
            <a:pPr algn="ctr">
              <a:lnSpc>
                <a:spcPts val="3908"/>
              </a:lnSpc>
              <a:spcBef>
                <a:spcPct val="0"/>
              </a:spcBef>
            </a:pPr>
            <a:r>
              <a:rPr lang="en-US" sz="3948" spc="138" dirty="0">
                <a:solidFill>
                  <a:srgbClr val="FFFFFF"/>
                </a:solidFill>
                <a:latin typeface="Codec Pro ExtraBold"/>
                <a:ea typeface="Codec Pro ExtraBold"/>
                <a:cs typeface="Codec Pro ExtraBold"/>
                <a:sym typeface="Codec Pro ExtraBold"/>
              </a:rPr>
              <a:t>Introduction</a:t>
            </a:r>
          </a:p>
        </p:txBody>
      </p:sp>
      <p:sp>
        <p:nvSpPr>
          <p:cNvPr id="31" name="Freeform 31"/>
          <p:cNvSpPr/>
          <p:nvPr/>
        </p:nvSpPr>
        <p:spPr>
          <a:xfrm>
            <a:off x="-1057378" y="-1205784"/>
            <a:ext cx="2114758" cy="2229366"/>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32"/>
          <p:cNvSpPr/>
          <p:nvPr/>
        </p:nvSpPr>
        <p:spPr>
          <a:xfrm>
            <a:off x="-1057378" y="6068751"/>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a:off x="10923144" y="-275723"/>
            <a:ext cx="2537714" cy="11355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27">
            <a:extLst>
              <a:ext uri="{FF2B5EF4-FFF2-40B4-BE49-F238E27FC236}">
                <a16:creationId xmlns:a16="http://schemas.microsoft.com/office/drawing/2014/main" id="{C2DEF684-F26A-CD81-4650-F9117C37799F}"/>
              </a:ext>
            </a:extLst>
          </p:cNvPr>
          <p:cNvSpPr txBox="1"/>
          <p:nvPr/>
        </p:nvSpPr>
        <p:spPr>
          <a:xfrm>
            <a:off x="358239" y="1510872"/>
            <a:ext cx="1554967" cy="315984"/>
          </a:xfrm>
          <a:prstGeom prst="rect">
            <a:avLst/>
          </a:prstGeom>
        </p:spPr>
        <p:txBody>
          <a:bodyPr wrap="square" lIns="0" tIns="0" rIns="0" bIns="0" rtlCol="0" anchor="t">
            <a:spAutoFit/>
          </a:bodyPr>
          <a:lstStyle/>
          <a:p>
            <a:pPr defTabSz="609630">
              <a:lnSpc>
                <a:spcPts val="2274"/>
              </a:lnSpc>
              <a:spcBef>
                <a:spcPct val="0"/>
              </a:spcBef>
            </a:pPr>
            <a:r>
              <a:rPr lang="en-US" sz="2800" b="1" spc="105" dirty="0">
                <a:latin typeface="Alata"/>
                <a:ea typeface="Alata"/>
                <a:cs typeface="Alata"/>
                <a:sym typeface="Alata"/>
              </a:rPr>
              <a:t>Domain:</a:t>
            </a:r>
          </a:p>
        </p:txBody>
      </p:sp>
      <p:sp>
        <p:nvSpPr>
          <p:cNvPr id="12" name="TextBox 11">
            <a:extLst>
              <a:ext uri="{FF2B5EF4-FFF2-40B4-BE49-F238E27FC236}">
                <a16:creationId xmlns:a16="http://schemas.microsoft.com/office/drawing/2014/main" id="{31373EAF-8E1D-AD16-4C3C-83B72D95784E}"/>
              </a:ext>
            </a:extLst>
          </p:cNvPr>
          <p:cNvSpPr txBox="1"/>
          <p:nvPr/>
        </p:nvSpPr>
        <p:spPr>
          <a:xfrm>
            <a:off x="358239" y="1998270"/>
            <a:ext cx="11423224" cy="1323439"/>
          </a:xfrm>
          <a:prstGeom prst="rect">
            <a:avLst/>
          </a:prstGeom>
          <a:noFill/>
        </p:spPr>
        <p:txBody>
          <a:bodyPr wrap="square" rtlCol="0">
            <a:spAutoFit/>
          </a:bodyPr>
          <a:lstStyle/>
          <a:p>
            <a:pPr algn="just"/>
            <a:r>
              <a:rPr lang="en-US" sz="2000" dirty="0">
                <a:solidFill>
                  <a:schemeClr val="tx1"/>
                </a:solidFill>
              </a:rPr>
              <a:t>XYZ is a retail domain which has 5 different product categories like Books, Electronics, Fashion, Home &amp; Kitchen and Toys. They are selling their product across different regions like East, West, North and South for different age customers from 18 to 70. They would like to understand the current trend to optimize their marketing.</a:t>
            </a:r>
            <a:endParaRPr lang="en-IN" sz="2000" dirty="0">
              <a:solidFill>
                <a:schemeClr val="tx1"/>
              </a:solidFill>
            </a:endParaRPr>
          </a:p>
        </p:txBody>
      </p:sp>
      <p:sp>
        <p:nvSpPr>
          <p:cNvPr id="13" name="TextBox 27">
            <a:extLst>
              <a:ext uri="{FF2B5EF4-FFF2-40B4-BE49-F238E27FC236}">
                <a16:creationId xmlns:a16="http://schemas.microsoft.com/office/drawing/2014/main" id="{DEEB63D2-22C3-54D4-1467-0D95097D9EA3}"/>
              </a:ext>
            </a:extLst>
          </p:cNvPr>
          <p:cNvSpPr txBox="1"/>
          <p:nvPr/>
        </p:nvSpPr>
        <p:spPr>
          <a:xfrm>
            <a:off x="358239" y="4088477"/>
            <a:ext cx="1287681" cy="315984"/>
          </a:xfrm>
          <a:prstGeom prst="rect">
            <a:avLst/>
          </a:prstGeom>
        </p:spPr>
        <p:txBody>
          <a:bodyPr wrap="square" lIns="0" tIns="0" rIns="0" bIns="0" rtlCol="0" anchor="t">
            <a:spAutoFit/>
          </a:bodyPr>
          <a:lstStyle/>
          <a:p>
            <a:pPr defTabSz="609630">
              <a:lnSpc>
                <a:spcPts val="2274"/>
              </a:lnSpc>
              <a:spcBef>
                <a:spcPct val="0"/>
              </a:spcBef>
            </a:pPr>
            <a:r>
              <a:rPr lang="en-US" sz="2800" b="1" spc="105" dirty="0">
                <a:latin typeface="Alata"/>
                <a:ea typeface="Alata"/>
                <a:cs typeface="Alata"/>
                <a:sym typeface="Alata"/>
              </a:rPr>
              <a:t>Project:</a:t>
            </a:r>
          </a:p>
        </p:txBody>
      </p:sp>
      <p:sp>
        <p:nvSpPr>
          <p:cNvPr id="14" name="TextBox 13">
            <a:extLst>
              <a:ext uri="{FF2B5EF4-FFF2-40B4-BE49-F238E27FC236}">
                <a16:creationId xmlns:a16="http://schemas.microsoft.com/office/drawing/2014/main" id="{B0C02A5F-78F1-1B1C-C70F-B7E19C24428D}"/>
              </a:ext>
            </a:extLst>
          </p:cNvPr>
          <p:cNvSpPr txBox="1"/>
          <p:nvPr/>
        </p:nvSpPr>
        <p:spPr>
          <a:xfrm>
            <a:off x="437254" y="4673710"/>
            <a:ext cx="11317487" cy="1015663"/>
          </a:xfrm>
          <a:prstGeom prst="rect">
            <a:avLst/>
          </a:prstGeom>
          <a:noFill/>
        </p:spPr>
        <p:txBody>
          <a:bodyPr wrap="square" rtlCol="0">
            <a:spAutoFit/>
          </a:bodyPr>
          <a:lstStyle/>
          <a:p>
            <a:pPr algn="just"/>
            <a:r>
              <a:rPr lang="en-US" sz="2000" dirty="0">
                <a:solidFill>
                  <a:schemeClr val="tx1"/>
                </a:solidFill>
              </a:rPr>
              <a:t>XYZ retail would like to understand the customer demographics and purchasing behavior trends to optimize their marketing and inventory strategies for different product categories in different regions for different age customers. </a:t>
            </a:r>
            <a:endParaRPr lang="en-IN" sz="2000" dirty="0">
              <a:solidFill>
                <a:schemeClr val="tx1"/>
              </a:solidFill>
            </a:endParaRPr>
          </a:p>
        </p:txBody>
      </p:sp>
      <p:cxnSp>
        <p:nvCxnSpPr>
          <p:cNvPr id="5" name="Straight Connector 4">
            <a:extLst>
              <a:ext uri="{FF2B5EF4-FFF2-40B4-BE49-F238E27FC236}">
                <a16:creationId xmlns:a16="http://schemas.microsoft.com/office/drawing/2014/main" id="{F52A316D-0EFF-3333-1991-11AAE78C2763}"/>
              </a:ext>
            </a:extLst>
          </p:cNvPr>
          <p:cNvCxnSpPr/>
          <p:nvPr/>
        </p:nvCxnSpPr>
        <p:spPr>
          <a:xfrm>
            <a:off x="-105738" y="3587262"/>
            <a:ext cx="12297735" cy="0"/>
          </a:xfrm>
          <a:prstGeom prst="line">
            <a:avLst/>
          </a:prstGeom>
          <a:ln>
            <a:solidFill>
              <a:schemeClr val="bg2">
                <a:lumMod val="50000"/>
              </a:schemeClr>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1776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5738" y="-243645"/>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19" name="Group 19"/>
          <p:cNvGrpSpPr/>
          <p:nvPr/>
        </p:nvGrpSpPr>
        <p:grpSpPr>
          <a:xfrm>
            <a:off x="0" y="-599573"/>
            <a:ext cx="12192000" cy="1726911"/>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21" name="TextBox 21"/>
            <p:cNvSpPr txBox="1"/>
            <p:nvPr/>
          </p:nvSpPr>
          <p:spPr>
            <a:xfrm>
              <a:off x="0" y="-19050"/>
              <a:ext cx="4816593" cy="831850"/>
            </a:xfrm>
            <a:prstGeom prst="rect">
              <a:avLst/>
            </a:prstGeom>
          </p:spPr>
          <p:txBody>
            <a:bodyPr lIns="33867" tIns="33867" rIns="33867" bIns="33867" rtlCol="0" anchor="ctr"/>
            <a:lstStyle/>
            <a:p>
              <a:pPr algn="ctr">
                <a:lnSpc>
                  <a:spcPts val="1906"/>
                </a:lnSpc>
              </a:pPr>
              <a:endParaRPr sz="1200"/>
            </a:p>
          </p:txBody>
        </p:sp>
      </p:grpSp>
      <p:sp>
        <p:nvSpPr>
          <p:cNvPr id="30" name="TextBox 30"/>
          <p:cNvSpPr txBox="1"/>
          <p:nvPr/>
        </p:nvSpPr>
        <p:spPr>
          <a:xfrm>
            <a:off x="3375062" y="268376"/>
            <a:ext cx="5230400" cy="508794"/>
          </a:xfrm>
          <a:prstGeom prst="rect">
            <a:avLst/>
          </a:prstGeom>
        </p:spPr>
        <p:txBody>
          <a:bodyPr lIns="0" tIns="0" rIns="0" bIns="0" rtlCol="0" anchor="t">
            <a:spAutoFit/>
          </a:bodyPr>
          <a:lstStyle/>
          <a:p>
            <a:pPr algn="ctr">
              <a:lnSpc>
                <a:spcPts val="3908"/>
              </a:lnSpc>
              <a:spcBef>
                <a:spcPct val="0"/>
              </a:spcBef>
            </a:pPr>
            <a:r>
              <a:rPr lang="en-US" sz="3948" spc="138" dirty="0">
                <a:solidFill>
                  <a:srgbClr val="FFFFFF"/>
                </a:solidFill>
                <a:latin typeface="Codec Pro ExtraBold"/>
                <a:ea typeface="Codec Pro ExtraBold"/>
                <a:cs typeface="Codec Pro ExtraBold"/>
                <a:sym typeface="Codec Pro ExtraBold"/>
              </a:rPr>
              <a:t>Objective</a:t>
            </a:r>
          </a:p>
        </p:txBody>
      </p:sp>
      <p:sp>
        <p:nvSpPr>
          <p:cNvPr id="31" name="Freeform 31"/>
          <p:cNvSpPr/>
          <p:nvPr/>
        </p:nvSpPr>
        <p:spPr>
          <a:xfrm>
            <a:off x="-1057378" y="-1205784"/>
            <a:ext cx="2114758" cy="2229366"/>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32"/>
          <p:cNvSpPr/>
          <p:nvPr/>
        </p:nvSpPr>
        <p:spPr>
          <a:xfrm>
            <a:off x="-1057378" y="6068751"/>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a:off x="10923144" y="-275723"/>
            <a:ext cx="2537714" cy="11355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TextBox 38">
            <a:extLst>
              <a:ext uri="{FF2B5EF4-FFF2-40B4-BE49-F238E27FC236}">
                <a16:creationId xmlns:a16="http://schemas.microsoft.com/office/drawing/2014/main" id="{4FB19C54-B8A4-0CB4-9EB4-ED8510AB60A0}"/>
              </a:ext>
            </a:extLst>
          </p:cNvPr>
          <p:cNvSpPr txBox="1"/>
          <p:nvPr/>
        </p:nvSpPr>
        <p:spPr>
          <a:xfrm>
            <a:off x="604653" y="1347099"/>
            <a:ext cx="10982690" cy="88036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IN" b="1" spc="165" dirty="0">
                <a:solidFill>
                  <a:srgbClr val="231F20"/>
                </a:solidFill>
                <a:latin typeface="Open Sauce"/>
              </a:rPr>
              <a:t>As a Business Analyst, the objective of the project is to </a:t>
            </a:r>
            <a:r>
              <a:rPr lang="en-US" b="1" spc="165" dirty="0">
                <a:solidFill>
                  <a:srgbClr val="231F20"/>
                </a:solidFill>
                <a:latin typeface="Open Sauce"/>
              </a:rPr>
              <a:t>analyze and visualize customer demographics, product categories, and purchase patterns using the provided dataset.</a:t>
            </a:r>
          </a:p>
        </p:txBody>
      </p:sp>
      <p:sp>
        <p:nvSpPr>
          <p:cNvPr id="13" name="TextBox 27">
            <a:extLst>
              <a:ext uri="{FF2B5EF4-FFF2-40B4-BE49-F238E27FC236}">
                <a16:creationId xmlns:a16="http://schemas.microsoft.com/office/drawing/2014/main" id="{0D5D444B-C299-2F44-6112-45C5538066B3}"/>
              </a:ext>
            </a:extLst>
          </p:cNvPr>
          <p:cNvSpPr txBox="1"/>
          <p:nvPr/>
        </p:nvSpPr>
        <p:spPr>
          <a:xfrm>
            <a:off x="498916" y="2583396"/>
            <a:ext cx="10424228" cy="315984"/>
          </a:xfrm>
          <a:prstGeom prst="rect">
            <a:avLst/>
          </a:prstGeom>
        </p:spPr>
        <p:txBody>
          <a:bodyPr wrap="square" lIns="0" tIns="0" rIns="0" bIns="0" rtlCol="0" anchor="t">
            <a:spAutoFit/>
          </a:bodyPr>
          <a:lstStyle/>
          <a:p>
            <a:pPr defTabSz="609630">
              <a:lnSpc>
                <a:spcPts val="2274"/>
              </a:lnSpc>
              <a:spcBef>
                <a:spcPct val="0"/>
              </a:spcBef>
            </a:pPr>
            <a:r>
              <a:rPr lang="en-US" sz="2800" b="1" spc="105" dirty="0">
                <a:latin typeface="Alata"/>
                <a:ea typeface="Alata"/>
                <a:cs typeface="Alata"/>
                <a:sym typeface="Alata"/>
              </a:rPr>
              <a:t>The business use case is of follows:</a:t>
            </a:r>
          </a:p>
        </p:txBody>
      </p:sp>
      <p:sp>
        <p:nvSpPr>
          <p:cNvPr id="14" name="TextBox 13">
            <a:extLst>
              <a:ext uri="{FF2B5EF4-FFF2-40B4-BE49-F238E27FC236}">
                <a16:creationId xmlns:a16="http://schemas.microsoft.com/office/drawing/2014/main" id="{B40C30C0-3AA2-CA59-784C-E22C9E939F4F}"/>
              </a:ext>
            </a:extLst>
          </p:cNvPr>
          <p:cNvSpPr txBox="1"/>
          <p:nvPr/>
        </p:nvSpPr>
        <p:spPr>
          <a:xfrm>
            <a:off x="604653" y="3185355"/>
            <a:ext cx="10982690" cy="2308324"/>
          </a:xfrm>
          <a:prstGeom prst="rect">
            <a:avLst/>
          </a:prstGeom>
          <a:noFill/>
        </p:spPr>
        <p:txBody>
          <a:bodyPr wrap="square" rtlCol="0">
            <a:spAutoFit/>
          </a:bodyPr>
          <a:lstStyle/>
          <a:p>
            <a:pPr marL="285750" indent="-285750" algn="just">
              <a:buFont typeface="Wingdings" panose="05000000000000000000" pitchFamily="2" charset="2"/>
              <a:buChar char="v"/>
            </a:pPr>
            <a:r>
              <a:rPr lang="en-US" b="1" spc="165" dirty="0">
                <a:solidFill>
                  <a:srgbClr val="231F20"/>
                </a:solidFill>
                <a:latin typeface="Open Sauce"/>
              </a:rPr>
              <a:t>To identify the key customers to develop marketing strategies.</a:t>
            </a:r>
          </a:p>
          <a:p>
            <a:pPr marL="285750" indent="-285750" algn="just">
              <a:buFont typeface="Wingdings" panose="05000000000000000000" pitchFamily="2" charset="2"/>
              <a:buChar char="v"/>
            </a:pPr>
            <a:endParaRPr lang="en-US" b="1" spc="165" dirty="0">
              <a:solidFill>
                <a:srgbClr val="231F20"/>
              </a:solidFill>
              <a:latin typeface="Open Sauce"/>
            </a:endParaRPr>
          </a:p>
          <a:p>
            <a:pPr marL="285750" indent="-285750" algn="just">
              <a:buFont typeface="Wingdings" panose="05000000000000000000" pitchFamily="2" charset="2"/>
              <a:buChar char="v"/>
            </a:pPr>
            <a:r>
              <a:rPr lang="en-US" b="1" spc="165" dirty="0">
                <a:solidFill>
                  <a:srgbClr val="231F20"/>
                </a:solidFill>
                <a:latin typeface="Open Sauce"/>
              </a:rPr>
              <a:t>To understand the purchase trends to forecast the future sales and inventory needs.</a:t>
            </a:r>
          </a:p>
          <a:p>
            <a:pPr marL="285750" indent="-285750" algn="just">
              <a:buFont typeface="Wingdings" panose="05000000000000000000" pitchFamily="2" charset="2"/>
              <a:buChar char="v"/>
            </a:pPr>
            <a:endParaRPr lang="en-US" b="1" spc="165" dirty="0">
              <a:solidFill>
                <a:srgbClr val="231F20"/>
              </a:solidFill>
              <a:latin typeface="Open Sauce"/>
            </a:endParaRPr>
          </a:p>
          <a:p>
            <a:pPr marL="285750" indent="-285750" algn="just">
              <a:buFont typeface="Wingdings" panose="05000000000000000000" pitchFamily="2" charset="2"/>
              <a:buChar char="v"/>
            </a:pPr>
            <a:r>
              <a:rPr lang="en-US" b="1" spc="165" dirty="0">
                <a:solidFill>
                  <a:srgbClr val="231F20"/>
                </a:solidFill>
                <a:latin typeface="Open Sauce"/>
              </a:rPr>
              <a:t>To analyze the performance of different product categories and their impact on revenue contribution.</a:t>
            </a:r>
          </a:p>
          <a:p>
            <a:pPr marL="285750" indent="-285750" algn="just">
              <a:buFont typeface="Wingdings" panose="05000000000000000000" pitchFamily="2" charset="2"/>
              <a:buChar char="v"/>
            </a:pPr>
            <a:endParaRPr lang="en-US" b="1" spc="165" dirty="0">
              <a:solidFill>
                <a:srgbClr val="231F20"/>
              </a:solidFill>
              <a:latin typeface="Open Sauce"/>
            </a:endParaRPr>
          </a:p>
          <a:p>
            <a:pPr marL="285750" indent="-285750" algn="just">
              <a:buFont typeface="Wingdings" panose="05000000000000000000" pitchFamily="2" charset="2"/>
              <a:buChar char="v"/>
            </a:pPr>
            <a:r>
              <a:rPr lang="en-IN" b="1" spc="165" dirty="0">
                <a:solidFill>
                  <a:srgbClr val="231F20"/>
                </a:solidFill>
                <a:latin typeface="Open Sauce"/>
              </a:rPr>
              <a:t>Insights to improve marketing strategies for different regions and age groups.</a:t>
            </a:r>
          </a:p>
        </p:txBody>
      </p:sp>
    </p:spTree>
    <p:extLst>
      <p:ext uri="{BB962C8B-B14F-4D97-AF65-F5344CB8AC3E}">
        <p14:creationId xmlns:p14="http://schemas.microsoft.com/office/powerpoint/2010/main" val="3872498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5738" y="-243645"/>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19" name="Group 19"/>
          <p:cNvGrpSpPr/>
          <p:nvPr/>
        </p:nvGrpSpPr>
        <p:grpSpPr>
          <a:xfrm>
            <a:off x="0" y="-599573"/>
            <a:ext cx="12192000" cy="1726911"/>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21" name="TextBox 21"/>
            <p:cNvSpPr txBox="1"/>
            <p:nvPr/>
          </p:nvSpPr>
          <p:spPr>
            <a:xfrm>
              <a:off x="0" y="-19050"/>
              <a:ext cx="4816593" cy="831850"/>
            </a:xfrm>
            <a:prstGeom prst="rect">
              <a:avLst/>
            </a:prstGeom>
          </p:spPr>
          <p:txBody>
            <a:bodyPr lIns="33867" tIns="33867" rIns="33867" bIns="33867" rtlCol="0" anchor="ctr"/>
            <a:lstStyle/>
            <a:p>
              <a:pPr algn="ctr">
                <a:lnSpc>
                  <a:spcPts val="1906"/>
                </a:lnSpc>
              </a:pPr>
              <a:endParaRPr sz="1200"/>
            </a:p>
          </p:txBody>
        </p:sp>
      </p:grpSp>
      <p:sp>
        <p:nvSpPr>
          <p:cNvPr id="30" name="TextBox 30"/>
          <p:cNvSpPr txBox="1"/>
          <p:nvPr/>
        </p:nvSpPr>
        <p:spPr>
          <a:xfrm>
            <a:off x="3375062" y="243645"/>
            <a:ext cx="5230400" cy="500137"/>
          </a:xfrm>
          <a:prstGeom prst="rect">
            <a:avLst/>
          </a:prstGeom>
        </p:spPr>
        <p:txBody>
          <a:bodyPr lIns="0" tIns="0" rIns="0" bIns="0" rtlCol="0" anchor="t">
            <a:spAutoFit/>
          </a:bodyPr>
          <a:lstStyle/>
          <a:p>
            <a:pPr algn="ctr">
              <a:lnSpc>
                <a:spcPts val="3908"/>
              </a:lnSpc>
              <a:spcBef>
                <a:spcPct val="0"/>
              </a:spcBef>
            </a:pPr>
            <a:r>
              <a:rPr lang="en-US" sz="3948" spc="138" dirty="0">
                <a:solidFill>
                  <a:srgbClr val="FFFFFF"/>
                </a:solidFill>
                <a:latin typeface="Codec Pro ExtraBold"/>
                <a:ea typeface="Codec Pro ExtraBold"/>
                <a:cs typeface="Codec Pro ExtraBold"/>
                <a:sym typeface="Codec Pro ExtraBold"/>
              </a:rPr>
              <a:t>Overview</a:t>
            </a:r>
          </a:p>
        </p:txBody>
      </p:sp>
      <p:sp>
        <p:nvSpPr>
          <p:cNvPr id="31" name="Freeform 31"/>
          <p:cNvSpPr/>
          <p:nvPr/>
        </p:nvSpPr>
        <p:spPr>
          <a:xfrm>
            <a:off x="-1057378" y="-1205784"/>
            <a:ext cx="2114758" cy="2229366"/>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32"/>
          <p:cNvSpPr/>
          <p:nvPr/>
        </p:nvSpPr>
        <p:spPr>
          <a:xfrm>
            <a:off x="-1057378" y="6068751"/>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a:off x="10923144" y="-275723"/>
            <a:ext cx="2537714" cy="11355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7" name="Group 3">
            <a:extLst>
              <a:ext uri="{FF2B5EF4-FFF2-40B4-BE49-F238E27FC236}">
                <a16:creationId xmlns:a16="http://schemas.microsoft.com/office/drawing/2014/main" id="{E1F21719-07B8-0F8F-A9AB-720BDD151DC7}"/>
              </a:ext>
            </a:extLst>
          </p:cNvPr>
          <p:cNvGrpSpPr/>
          <p:nvPr/>
        </p:nvGrpSpPr>
        <p:grpSpPr>
          <a:xfrm>
            <a:off x="797822" y="1330716"/>
            <a:ext cx="2361682" cy="976195"/>
            <a:chOff x="0" y="0"/>
            <a:chExt cx="4159440" cy="2311200"/>
          </a:xfrm>
          <a:solidFill>
            <a:srgbClr val="333300"/>
          </a:solidFill>
        </p:grpSpPr>
        <p:sp>
          <p:nvSpPr>
            <p:cNvPr id="48" name="Freeform 4">
              <a:extLst>
                <a:ext uri="{FF2B5EF4-FFF2-40B4-BE49-F238E27FC236}">
                  <a16:creationId xmlns:a16="http://schemas.microsoft.com/office/drawing/2014/main" id="{BDDA5337-853F-BB68-BB6A-0C3A7C591E74}"/>
                </a:ext>
              </a:extLst>
            </p:cNvPr>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pFill/>
          </p:spPr>
        </p:sp>
      </p:grpSp>
      <p:grpSp>
        <p:nvGrpSpPr>
          <p:cNvPr id="49" name="Group 5">
            <a:extLst>
              <a:ext uri="{FF2B5EF4-FFF2-40B4-BE49-F238E27FC236}">
                <a16:creationId xmlns:a16="http://schemas.microsoft.com/office/drawing/2014/main" id="{16F46201-DFDF-45F9-E7EC-43FF0459C961}"/>
              </a:ext>
            </a:extLst>
          </p:cNvPr>
          <p:cNvGrpSpPr/>
          <p:nvPr/>
        </p:nvGrpSpPr>
        <p:grpSpPr>
          <a:xfrm>
            <a:off x="900941" y="1579395"/>
            <a:ext cx="1878651" cy="1691936"/>
            <a:chOff x="0" y="0"/>
            <a:chExt cx="3367440" cy="3369600"/>
          </a:xfrm>
          <a:solidFill>
            <a:srgbClr val="3A5C2E"/>
          </a:solidFill>
        </p:grpSpPr>
        <p:sp>
          <p:nvSpPr>
            <p:cNvPr id="50" name="Freeform 6">
              <a:extLst>
                <a:ext uri="{FF2B5EF4-FFF2-40B4-BE49-F238E27FC236}">
                  <a16:creationId xmlns:a16="http://schemas.microsoft.com/office/drawing/2014/main" id="{5BF09069-3CE0-64AD-0750-B1A56B78C2F1}"/>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pFill/>
          </p:spPr>
        </p:sp>
      </p:grpSp>
      <p:sp>
        <p:nvSpPr>
          <p:cNvPr id="57" name="TextBox 28">
            <a:extLst>
              <a:ext uri="{FF2B5EF4-FFF2-40B4-BE49-F238E27FC236}">
                <a16:creationId xmlns:a16="http://schemas.microsoft.com/office/drawing/2014/main" id="{6C2353C6-EB06-0BEB-162B-49B9695E0BBB}"/>
              </a:ext>
            </a:extLst>
          </p:cNvPr>
          <p:cNvSpPr txBox="1"/>
          <p:nvPr/>
        </p:nvSpPr>
        <p:spPr>
          <a:xfrm>
            <a:off x="1052542" y="2412070"/>
            <a:ext cx="1575423" cy="492443"/>
          </a:xfrm>
          <a:prstGeom prst="rect">
            <a:avLst/>
          </a:prstGeom>
        </p:spPr>
        <p:txBody>
          <a:bodyPr wrap="square" lIns="0" tIns="0" rIns="0" bIns="0" rtlCol="0" anchor="t">
            <a:spAutoFit/>
          </a:bodyPr>
          <a:lstStyle/>
          <a:p>
            <a:pPr marL="0" lvl="0" indent="0" algn="ctr"/>
            <a:r>
              <a:rPr lang="en-US" sz="1600" b="1" spc="29" dirty="0">
                <a:solidFill>
                  <a:schemeClr val="bg1"/>
                </a:solidFill>
                <a:latin typeface="Alata"/>
                <a:ea typeface="Alata"/>
                <a:cs typeface="Alata"/>
                <a:sym typeface="Alata"/>
              </a:rPr>
              <a:t>Total Customers</a:t>
            </a:r>
          </a:p>
        </p:txBody>
      </p:sp>
      <p:sp>
        <p:nvSpPr>
          <p:cNvPr id="3" name="TextBox 2">
            <a:extLst>
              <a:ext uri="{FF2B5EF4-FFF2-40B4-BE49-F238E27FC236}">
                <a16:creationId xmlns:a16="http://schemas.microsoft.com/office/drawing/2014/main" id="{BA264979-581B-3E40-FB0A-7CCD763000EF}"/>
              </a:ext>
            </a:extLst>
          </p:cNvPr>
          <p:cNvSpPr txBox="1"/>
          <p:nvPr/>
        </p:nvSpPr>
        <p:spPr>
          <a:xfrm>
            <a:off x="1382437" y="1702269"/>
            <a:ext cx="915635" cy="523220"/>
          </a:xfrm>
          <a:prstGeom prst="rect">
            <a:avLst/>
          </a:prstGeom>
          <a:noFill/>
        </p:spPr>
        <p:txBody>
          <a:bodyPr wrap="none" rtlCol="0">
            <a:spAutoFit/>
          </a:bodyPr>
          <a:lstStyle/>
          <a:p>
            <a:r>
              <a:rPr lang="en-IN" sz="2800" b="1" dirty="0">
                <a:solidFill>
                  <a:schemeClr val="bg1"/>
                </a:solidFill>
              </a:rPr>
              <a:t>5000</a:t>
            </a:r>
          </a:p>
        </p:txBody>
      </p:sp>
      <p:grpSp>
        <p:nvGrpSpPr>
          <p:cNvPr id="61" name="Group 3">
            <a:extLst>
              <a:ext uri="{FF2B5EF4-FFF2-40B4-BE49-F238E27FC236}">
                <a16:creationId xmlns:a16="http://schemas.microsoft.com/office/drawing/2014/main" id="{9D8C5EDF-C254-B733-BE28-B289AE849D57}"/>
              </a:ext>
            </a:extLst>
          </p:cNvPr>
          <p:cNvGrpSpPr/>
          <p:nvPr/>
        </p:nvGrpSpPr>
        <p:grpSpPr>
          <a:xfrm rot="10800000">
            <a:off x="3378600" y="2566806"/>
            <a:ext cx="2365360" cy="976195"/>
            <a:chOff x="0" y="0"/>
            <a:chExt cx="4159440" cy="2311200"/>
          </a:xfrm>
          <a:solidFill>
            <a:srgbClr val="333300"/>
          </a:solidFill>
        </p:grpSpPr>
        <p:sp>
          <p:nvSpPr>
            <p:cNvPr id="62" name="Freeform 4">
              <a:extLst>
                <a:ext uri="{FF2B5EF4-FFF2-40B4-BE49-F238E27FC236}">
                  <a16:creationId xmlns:a16="http://schemas.microsoft.com/office/drawing/2014/main" id="{7AF03BEF-F9E2-3633-BF82-1756219F086C}"/>
                </a:ext>
              </a:extLst>
            </p:cNvPr>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pFill/>
          </p:spPr>
        </p:sp>
      </p:grpSp>
      <p:grpSp>
        <p:nvGrpSpPr>
          <p:cNvPr id="63" name="Group 5">
            <a:extLst>
              <a:ext uri="{FF2B5EF4-FFF2-40B4-BE49-F238E27FC236}">
                <a16:creationId xmlns:a16="http://schemas.microsoft.com/office/drawing/2014/main" id="{4DC5F8DE-0F58-3C08-D0E6-B419CDB34362}"/>
              </a:ext>
            </a:extLst>
          </p:cNvPr>
          <p:cNvGrpSpPr/>
          <p:nvPr/>
        </p:nvGrpSpPr>
        <p:grpSpPr>
          <a:xfrm>
            <a:off x="3731212" y="1607081"/>
            <a:ext cx="1878651" cy="1691936"/>
            <a:chOff x="0" y="0"/>
            <a:chExt cx="3367440" cy="3369600"/>
          </a:xfrm>
          <a:solidFill>
            <a:srgbClr val="3A5C2E"/>
          </a:solidFill>
        </p:grpSpPr>
        <p:sp>
          <p:nvSpPr>
            <p:cNvPr id="64" name="Freeform 6">
              <a:extLst>
                <a:ext uri="{FF2B5EF4-FFF2-40B4-BE49-F238E27FC236}">
                  <a16:creationId xmlns:a16="http://schemas.microsoft.com/office/drawing/2014/main" id="{98116819-A8AE-9F46-EF41-03DD65AE5664}"/>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pFill/>
          </p:spPr>
        </p:sp>
      </p:grpSp>
      <p:sp>
        <p:nvSpPr>
          <p:cNvPr id="65" name="TextBox 28">
            <a:extLst>
              <a:ext uri="{FF2B5EF4-FFF2-40B4-BE49-F238E27FC236}">
                <a16:creationId xmlns:a16="http://schemas.microsoft.com/office/drawing/2014/main" id="{643BD30A-B228-B9E1-65AB-DA00198E8AB4}"/>
              </a:ext>
            </a:extLst>
          </p:cNvPr>
          <p:cNvSpPr txBox="1"/>
          <p:nvPr/>
        </p:nvSpPr>
        <p:spPr>
          <a:xfrm>
            <a:off x="3882505" y="2419694"/>
            <a:ext cx="1575423" cy="492443"/>
          </a:xfrm>
          <a:prstGeom prst="rect">
            <a:avLst/>
          </a:prstGeom>
        </p:spPr>
        <p:txBody>
          <a:bodyPr wrap="square" lIns="0" tIns="0" rIns="0" bIns="0" rtlCol="0" anchor="t">
            <a:spAutoFit/>
          </a:bodyPr>
          <a:lstStyle/>
          <a:p>
            <a:pPr marL="0" lvl="0" indent="0" algn="ctr"/>
            <a:r>
              <a:rPr lang="en-US" sz="1600" b="1" spc="29" dirty="0">
                <a:solidFill>
                  <a:schemeClr val="bg1"/>
                </a:solidFill>
                <a:latin typeface="Alata"/>
                <a:ea typeface="Alata"/>
                <a:cs typeface="Alata"/>
                <a:sym typeface="Alata"/>
              </a:rPr>
              <a:t>Total </a:t>
            </a:r>
            <a:br>
              <a:rPr lang="en-US" sz="1600" b="1" spc="29" dirty="0">
                <a:solidFill>
                  <a:schemeClr val="bg1"/>
                </a:solidFill>
                <a:latin typeface="Alata"/>
                <a:ea typeface="Alata"/>
                <a:cs typeface="Alata"/>
                <a:sym typeface="Alata"/>
              </a:rPr>
            </a:br>
            <a:r>
              <a:rPr lang="en-US" sz="1600" b="1" spc="29" dirty="0">
                <a:solidFill>
                  <a:schemeClr val="bg1"/>
                </a:solidFill>
                <a:latin typeface="Alata"/>
                <a:ea typeface="Alata"/>
                <a:cs typeface="Alata"/>
                <a:sym typeface="Alata"/>
              </a:rPr>
              <a:t>Purchases</a:t>
            </a:r>
          </a:p>
        </p:txBody>
      </p:sp>
      <p:sp>
        <p:nvSpPr>
          <p:cNvPr id="66" name="TextBox 65">
            <a:extLst>
              <a:ext uri="{FF2B5EF4-FFF2-40B4-BE49-F238E27FC236}">
                <a16:creationId xmlns:a16="http://schemas.microsoft.com/office/drawing/2014/main" id="{0387A142-3687-153F-38EC-DA97B9E6A5C3}"/>
              </a:ext>
            </a:extLst>
          </p:cNvPr>
          <p:cNvSpPr txBox="1"/>
          <p:nvPr/>
        </p:nvSpPr>
        <p:spPr>
          <a:xfrm>
            <a:off x="4121027" y="1810715"/>
            <a:ext cx="1098378" cy="523220"/>
          </a:xfrm>
          <a:prstGeom prst="rect">
            <a:avLst/>
          </a:prstGeom>
          <a:noFill/>
        </p:spPr>
        <p:txBody>
          <a:bodyPr wrap="none" rtlCol="0">
            <a:spAutoFit/>
          </a:bodyPr>
          <a:lstStyle/>
          <a:p>
            <a:r>
              <a:rPr lang="en-IN" sz="2800" b="1" dirty="0">
                <a:solidFill>
                  <a:schemeClr val="bg1"/>
                </a:solidFill>
              </a:rPr>
              <a:t>27397</a:t>
            </a:r>
          </a:p>
        </p:txBody>
      </p:sp>
      <p:grpSp>
        <p:nvGrpSpPr>
          <p:cNvPr id="69" name="Group 3">
            <a:extLst>
              <a:ext uri="{FF2B5EF4-FFF2-40B4-BE49-F238E27FC236}">
                <a16:creationId xmlns:a16="http://schemas.microsoft.com/office/drawing/2014/main" id="{38725E7A-4289-EBAC-49C2-6D06329C758F}"/>
              </a:ext>
            </a:extLst>
          </p:cNvPr>
          <p:cNvGrpSpPr/>
          <p:nvPr/>
        </p:nvGrpSpPr>
        <p:grpSpPr>
          <a:xfrm>
            <a:off x="6442052" y="1330716"/>
            <a:ext cx="2361682" cy="976195"/>
            <a:chOff x="0" y="0"/>
            <a:chExt cx="4159440" cy="2311200"/>
          </a:xfrm>
          <a:solidFill>
            <a:srgbClr val="333300"/>
          </a:solidFill>
        </p:grpSpPr>
        <p:sp>
          <p:nvSpPr>
            <p:cNvPr id="70" name="Freeform 4">
              <a:extLst>
                <a:ext uri="{FF2B5EF4-FFF2-40B4-BE49-F238E27FC236}">
                  <a16:creationId xmlns:a16="http://schemas.microsoft.com/office/drawing/2014/main" id="{CFB95B24-F6EA-E5C4-A214-97B0A201BDD8}"/>
                </a:ext>
              </a:extLst>
            </p:cNvPr>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pFill/>
          </p:spPr>
        </p:sp>
      </p:grpSp>
      <p:grpSp>
        <p:nvGrpSpPr>
          <p:cNvPr id="71" name="Group 5">
            <a:extLst>
              <a:ext uri="{FF2B5EF4-FFF2-40B4-BE49-F238E27FC236}">
                <a16:creationId xmlns:a16="http://schemas.microsoft.com/office/drawing/2014/main" id="{240CAE91-60E4-AE35-7E47-AAB0E0C19B72}"/>
              </a:ext>
            </a:extLst>
          </p:cNvPr>
          <p:cNvGrpSpPr/>
          <p:nvPr/>
        </p:nvGrpSpPr>
        <p:grpSpPr>
          <a:xfrm>
            <a:off x="6545171" y="1579395"/>
            <a:ext cx="1878651" cy="1691936"/>
            <a:chOff x="0" y="0"/>
            <a:chExt cx="3367440" cy="3369600"/>
          </a:xfrm>
          <a:solidFill>
            <a:srgbClr val="3A5C2E"/>
          </a:solidFill>
        </p:grpSpPr>
        <p:sp>
          <p:nvSpPr>
            <p:cNvPr id="72" name="Freeform 6">
              <a:extLst>
                <a:ext uri="{FF2B5EF4-FFF2-40B4-BE49-F238E27FC236}">
                  <a16:creationId xmlns:a16="http://schemas.microsoft.com/office/drawing/2014/main" id="{DCB55D05-D39C-D974-1F83-99F209BFD811}"/>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pFill/>
          </p:spPr>
        </p:sp>
      </p:grpSp>
      <p:sp>
        <p:nvSpPr>
          <p:cNvPr id="73" name="TextBox 28">
            <a:extLst>
              <a:ext uri="{FF2B5EF4-FFF2-40B4-BE49-F238E27FC236}">
                <a16:creationId xmlns:a16="http://schemas.microsoft.com/office/drawing/2014/main" id="{98904611-970C-610A-37C1-C08AF3D24647}"/>
              </a:ext>
            </a:extLst>
          </p:cNvPr>
          <p:cNvSpPr txBox="1"/>
          <p:nvPr/>
        </p:nvSpPr>
        <p:spPr>
          <a:xfrm>
            <a:off x="6696772" y="2517349"/>
            <a:ext cx="1575423" cy="492443"/>
          </a:xfrm>
          <a:prstGeom prst="rect">
            <a:avLst/>
          </a:prstGeom>
        </p:spPr>
        <p:txBody>
          <a:bodyPr wrap="square" lIns="0" tIns="0" rIns="0" bIns="0" rtlCol="0" anchor="t">
            <a:spAutoFit/>
          </a:bodyPr>
          <a:lstStyle/>
          <a:p>
            <a:pPr marL="0" lvl="0" indent="0" algn="ctr"/>
            <a:r>
              <a:rPr lang="en-US" sz="1600" b="1" spc="29" dirty="0">
                <a:solidFill>
                  <a:schemeClr val="bg1"/>
                </a:solidFill>
                <a:latin typeface="Alata"/>
                <a:ea typeface="Alata"/>
                <a:cs typeface="Alata"/>
                <a:sym typeface="Alata"/>
              </a:rPr>
              <a:t>Total </a:t>
            </a:r>
            <a:br>
              <a:rPr lang="en-US" sz="1600" b="1" spc="29" dirty="0">
                <a:solidFill>
                  <a:schemeClr val="bg1"/>
                </a:solidFill>
                <a:latin typeface="Alata"/>
                <a:ea typeface="Alata"/>
                <a:cs typeface="Alata"/>
                <a:sym typeface="Alata"/>
              </a:rPr>
            </a:br>
            <a:r>
              <a:rPr lang="en-US" sz="1600" b="1" spc="29" dirty="0">
                <a:solidFill>
                  <a:schemeClr val="bg1"/>
                </a:solidFill>
                <a:latin typeface="Alata"/>
                <a:ea typeface="Alata"/>
                <a:cs typeface="Alata"/>
                <a:sym typeface="Alata"/>
              </a:rPr>
              <a:t>Revenue</a:t>
            </a:r>
          </a:p>
        </p:txBody>
      </p:sp>
      <p:sp>
        <p:nvSpPr>
          <p:cNvPr id="74" name="TextBox 73">
            <a:extLst>
              <a:ext uri="{FF2B5EF4-FFF2-40B4-BE49-F238E27FC236}">
                <a16:creationId xmlns:a16="http://schemas.microsoft.com/office/drawing/2014/main" id="{7ACCB321-014D-C332-A0A3-F1D4AE8D00BE}"/>
              </a:ext>
            </a:extLst>
          </p:cNvPr>
          <p:cNvSpPr txBox="1"/>
          <p:nvPr/>
        </p:nvSpPr>
        <p:spPr>
          <a:xfrm>
            <a:off x="6562708" y="1834728"/>
            <a:ext cx="1843553" cy="523220"/>
          </a:xfrm>
          <a:prstGeom prst="rect">
            <a:avLst/>
          </a:prstGeom>
          <a:noFill/>
        </p:spPr>
        <p:txBody>
          <a:bodyPr wrap="square" rtlCol="0">
            <a:spAutoFit/>
          </a:bodyPr>
          <a:lstStyle/>
          <a:p>
            <a:pPr algn="ctr"/>
            <a:r>
              <a:rPr lang="en-IN" sz="2800" b="1" dirty="0">
                <a:solidFill>
                  <a:schemeClr val="bg1"/>
                </a:solidFill>
              </a:rPr>
              <a:t>69.4 Lakhs</a:t>
            </a:r>
          </a:p>
        </p:txBody>
      </p:sp>
      <p:grpSp>
        <p:nvGrpSpPr>
          <p:cNvPr id="75" name="Group 3">
            <a:extLst>
              <a:ext uri="{FF2B5EF4-FFF2-40B4-BE49-F238E27FC236}">
                <a16:creationId xmlns:a16="http://schemas.microsoft.com/office/drawing/2014/main" id="{C5BEC1A3-AACD-8AEB-311C-6255AAA5549A}"/>
              </a:ext>
            </a:extLst>
          </p:cNvPr>
          <p:cNvGrpSpPr/>
          <p:nvPr/>
        </p:nvGrpSpPr>
        <p:grpSpPr>
          <a:xfrm rot="10800000">
            <a:off x="9022830" y="2566806"/>
            <a:ext cx="2365360" cy="976195"/>
            <a:chOff x="0" y="0"/>
            <a:chExt cx="4159440" cy="2311200"/>
          </a:xfrm>
          <a:solidFill>
            <a:srgbClr val="333300"/>
          </a:solidFill>
        </p:grpSpPr>
        <p:sp>
          <p:nvSpPr>
            <p:cNvPr id="76" name="Freeform 4">
              <a:extLst>
                <a:ext uri="{FF2B5EF4-FFF2-40B4-BE49-F238E27FC236}">
                  <a16:creationId xmlns:a16="http://schemas.microsoft.com/office/drawing/2014/main" id="{2761A8F1-2514-9B3F-2F33-27393FC87808}"/>
                </a:ext>
              </a:extLst>
            </p:cNvPr>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pFill/>
          </p:spPr>
        </p:sp>
      </p:grpSp>
      <p:grpSp>
        <p:nvGrpSpPr>
          <p:cNvPr id="77" name="Group 5">
            <a:extLst>
              <a:ext uri="{FF2B5EF4-FFF2-40B4-BE49-F238E27FC236}">
                <a16:creationId xmlns:a16="http://schemas.microsoft.com/office/drawing/2014/main" id="{95FFFB8F-8D25-53B9-AE84-F497C30ABCDE}"/>
              </a:ext>
            </a:extLst>
          </p:cNvPr>
          <p:cNvGrpSpPr/>
          <p:nvPr/>
        </p:nvGrpSpPr>
        <p:grpSpPr>
          <a:xfrm>
            <a:off x="9375442" y="1607081"/>
            <a:ext cx="1878651" cy="1691936"/>
            <a:chOff x="0" y="0"/>
            <a:chExt cx="3367440" cy="3369600"/>
          </a:xfrm>
          <a:solidFill>
            <a:srgbClr val="3A5C2E"/>
          </a:solidFill>
        </p:grpSpPr>
        <p:sp>
          <p:nvSpPr>
            <p:cNvPr id="78" name="Freeform 6">
              <a:extLst>
                <a:ext uri="{FF2B5EF4-FFF2-40B4-BE49-F238E27FC236}">
                  <a16:creationId xmlns:a16="http://schemas.microsoft.com/office/drawing/2014/main" id="{F3636807-B083-FBF1-06DF-0DE74526E295}"/>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pFill/>
          </p:spPr>
        </p:sp>
      </p:grpSp>
      <p:sp>
        <p:nvSpPr>
          <p:cNvPr id="79" name="TextBox 28">
            <a:extLst>
              <a:ext uri="{FF2B5EF4-FFF2-40B4-BE49-F238E27FC236}">
                <a16:creationId xmlns:a16="http://schemas.microsoft.com/office/drawing/2014/main" id="{3E97ACE8-1491-AC93-683D-3EBBB1238C12}"/>
              </a:ext>
            </a:extLst>
          </p:cNvPr>
          <p:cNvSpPr txBox="1"/>
          <p:nvPr/>
        </p:nvSpPr>
        <p:spPr>
          <a:xfrm>
            <a:off x="9528856" y="2419694"/>
            <a:ext cx="1575423" cy="492443"/>
          </a:xfrm>
          <a:prstGeom prst="rect">
            <a:avLst/>
          </a:prstGeom>
        </p:spPr>
        <p:txBody>
          <a:bodyPr wrap="square" lIns="0" tIns="0" rIns="0" bIns="0" rtlCol="0" anchor="t">
            <a:spAutoFit/>
          </a:bodyPr>
          <a:lstStyle/>
          <a:p>
            <a:pPr marL="0" lvl="0" indent="0" algn="ctr"/>
            <a:r>
              <a:rPr lang="en-US" sz="1600" b="1" spc="29" dirty="0">
                <a:solidFill>
                  <a:schemeClr val="bg1"/>
                </a:solidFill>
                <a:latin typeface="Alata"/>
                <a:ea typeface="Alata"/>
                <a:cs typeface="Alata"/>
                <a:sym typeface="Alata"/>
              </a:rPr>
              <a:t>Total Product Categories</a:t>
            </a:r>
          </a:p>
        </p:txBody>
      </p:sp>
      <p:sp>
        <p:nvSpPr>
          <p:cNvPr id="80" name="TextBox 79">
            <a:extLst>
              <a:ext uri="{FF2B5EF4-FFF2-40B4-BE49-F238E27FC236}">
                <a16:creationId xmlns:a16="http://schemas.microsoft.com/office/drawing/2014/main" id="{A55DDA2C-15E0-B1E9-BBDF-32227F488AC0}"/>
              </a:ext>
            </a:extLst>
          </p:cNvPr>
          <p:cNvSpPr txBox="1"/>
          <p:nvPr/>
        </p:nvSpPr>
        <p:spPr>
          <a:xfrm>
            <a:off x="10118229" y="1720348"/>
            <a:ext cx="393056" cy="584775"/>
          </a:xfrm>
          <a:prstGeom prst="rect">
            <a:avLst/>
          </a:prstGeom>
          <a:noFill/>
        </p:spPr>
        <p:txBody>
          <a:bodyPr wrap="none" rtlCol="0">
            <a:spAutoFit/>
          </a:bodyPr>
          <a:lstStyle/>
          <a:p>
            <a:r>
              <a:rPr lang="en-IN" sz="3200" b="1" dirty="0">
                <a:solidFill>
                  <a:schemeClr val="bg1"/>
                </a:solidFill>
              </a:rPr>
              <a:t>5</a:t>
            </a:r>
          </a:p>
        </p:txBody>
      </p:sp>
      <p:sp>
        <p:nvSpPr>
          <p:cNvPr id="81" name="TextBox 80">
            <a:extLst>
              <a:ext uri="{FF2B5EF4-FFF2-40B4-BE49-F238E27FC236}">
                <a16:creationId xmlns:a16="http://schemas.microsoft.com/office/drawing/2014/main" id="{96D0EE2F-C750-FB76-D301-8663101919ED}"/>
              </a:ext>
            </a:extLst>
          </p:cNvPr>
          <p:cNvSpPr txBox="1"/>
          <p:nvPr/>
        </p:nvSpPr>
        <p:spPr>
          <a:xfrm>
            <a:off x="604653" y="3814349"/>
            <a:ext cx="10982690"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b="1" spc="165" dirty="0">
                <a:solidFill>
                  <a:srgbClr val="231F20"/>
                </a:solidFill>
                <a:latin typeface="Open Sauce"/>
              </a:rPr>
              <a:t>Totally, there are 4 regions including East, West, North and South.</a:t>
            </a:r>
          </a:p>
          <a:p>
            <a:pPr marL="285750" indent="-285750">
              <a:lnSpc>
                <a:spcPct val="150000"/>
              </a:lnSpc>
              <a:buFont typeface="Wingdings" panose="05000000000000000000" pitchFamily="2" charset="2"/>
              <a:buChar char="v"/>
            </a:pPr>
            <a:r>
              <a:rPr lang="en-IN" b="1" spc="165" dirty="0">
                <a:solidFill>
                  <a:srgbClr val="231F20"/>
                </a:solidFill>
                <a:latin typeface="Open Sauce"/>
              </a:rPr>
              <a:t>There are 5000 customers in overall.</a:t>
            </a:r>
          </a:p>
          <a:p>
            <a:pPr marL="285750" indent="-285750">
              <a:lnSpc>
                <a:spcPct val="150000"/>
              </a:lnSpc>
              <a:buFont typeface="Wingdings" panose="05000000000000000000" pitchFamily="2" charset="2"/>
              <a:buChar char="v"/>
            </a:pPr>
            <a:r>
              <a:rPr lang="en-IN" b="1" spc="165" dirty="0">
                <a:solidFill>
                  <a:srgbClr val="231F20"/>
                </a:solidFill>
                <a:latin typeface="Open Sauce"/>
              </a:rPr>
              <a:t>There are 5 product categories such as Books, Electronics, Fashion, Home &amp; Kitchen, Toys.</a:t>
            </a:r>
          </a:p>
          <a:p>
            <a:pPr marL="285750" indent="-285750">
              <a:lnSpc>
                <a:spcPct val="150000"/>
              </a:lnSpc>
              <a:buFont typeface="Wingdings" panose="05000000000000000000" pitchFamily="2" charset="2"/>
              <a:buChar char="v"/>
            </a:pPr>
            <a:r>
              <a:rPr lang="en-IN" b="1" spc="165" dirty="0">
                <a:solidFill>
                  <a:srgbClr val="231F20"/>
                </a:solidFill>
                <a:latin typeface="Open Sauce"/>
              </a:rPr>
              <a:t>The overall purchases were 27397 with the revenue of 69.4 Lakhs in total.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7082" y="1856195"/>
            <a:ext cx="4204640" cy="4206412"/>
            <a:chOff x="0" y="0"/>
            <a:chExt cx="6832800" cy="6835680"/>
          </a:xfrm>
        </p:grpSpPr>
        <p:sp>
          <p:nvSpPr>
            <p:cNvPr id="3" name="Freeform 3"/>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id="4" name="Group 4"/>
          <p:cNvGrpSpPr/>
          <p:nvPr/>
        </p:nvGrpSpPr>
        <p:grpSpPr>
          <a:xfrm>
            <a:off x="5932227" y="1588586"/>
            <a:ext cx="1482479" cy="1478935"/>
            <a:chOff x="0" y="0"/>
            <a:chExt cx="2409120" cy="2403360"/>
          </a:xfrm>
        </p:grpSpPr>
        <p:sp>
          <p:nvSpPr>
            <p:cNvPr id="5" name="Freeform 5"/>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6" name="Group 6"/>
          <p:cNvGrpSpPr/>
          <p:nvPr/>
        </p:nvGrpSpPr>
        <p:grpSpPr>
          <a:xfrm>
            <a:off x="5490496" y="2766683"/>
            <a:ext cx="338055" cy="343815"/>
            <a:chOff x="0" y="0"/>
            <a:chExt cx="549360" cy="558720"/>
          </a:xfrm>
        </p:grpSpPr>
        <p:sp>
          <p:nvSpPr>
            <p:cNvPr id="7" name="Freeform 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8" name="Freeform 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9" name="Group 9"/>
          <p:cNvGrpSpPr/>
          <p:nvPr/>
        </p:nvGrpSpPr>
        <p:grpSpPr>
          <a:xfrm>
            <a:off x="5932227" y="4851280"/>
            <a:ext cx="1482479" cy="1478935"/>
            <a:chOff x="0" y="0"/>
            <a:chExt cx="2409120" cy="2403360"/>
          </a:xfrm>
        </p:grpSpPr>
        <p:sp>
          <p:nvSpPr>
            <p:cNvPr id="10" name="Freeform 10"/>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1" name="Group 11"/>
          <p:cNvGrpSpPr/>
          <p:nvPr/>
        </p:nvGrpSpPr>
        <p:grpSpPr>
          <a:xfrm>
            <a:off x="5490496" y="4808304"/>
            <a:ext cx="338055" cy="343815"/>
            <a:chOff x="0" y="0"/>
            <a:chExt cx="549360" cy="558720"/>
          </a:xfrm>
        </p:grpSpPr>
        <p:sp>
          <p:nvSpPr>
            <p:cNvPr id="12" name="Freeform 12"/>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3" name="Freeform 13"/>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4" name="Group 14"/>
          <p:cNvGrpSpPr/>
          <p:nvPr/>
        </p:nvGrpSpPr>
        <p:grpSpPr>
          <a:xfrm>
            <a:off x="5584425" y="4907993"/>
            <a:ext cx="146210" cy="144437"/>
            <a:chOff x="0" y="0"/>
            <a:chExt cx="237600" cy="234720"/>
          </a:xfrm>
        </p:grpSpPr>
        <p:sp>
          <p:nvSpPr>
            <p:cNvPr id="15" name="Freeform 15"/>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16" name="Group 16"/>
          <p:cNvGrpSpPr/>
          <p:nvPr/>
        </p:nvGrpSpPr>
        <p:grpSpPr>
          <a:xfrm>
            <a:off x="283655" y="4851280"/>
            <a:ext cx="1482922" cy="1478935"/>
            <a:chOff x="0" y="0"/>
            <a:chExt cx="2409840" cy="2403360"/>
          </a:xfrm>
        </p:grpSpPr>
        <p:sp>
          <p:nvSpPr>
            <p:cNvPr id="17" name="Freeform 17"/>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id="18" name="Group 18"/>
          <p:cNvGrpSpPr/>
          <p:nvPr/>
        </p:nvGrpSpPr>
        <p:grpSpPr>
          <a:xfrm>
            <a:off x="1870253" y="4808304"/>
            <a:ext cx="338055" cy="343815"/>
            <a:chOff x="0" y="0"/>
            <a:chExt cx="549360" cy="558720"/>
          </a:xfrm>
        </p:grpSpPr>
        <p:sp>
          <p:nvSpPr>
            <p:cNvPr id="19" name="Freeform 19"/>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0" name="Freeform 20"/>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1" name="Group 21"/>
          <p:cNvGrpSpPr/>
          <p:nvPr/>
        </p:nvGrpSpPr>
        <p:grpSpPr>
          <a:xfrm>
            <a:off x="1967726" y="4907993"/>
            <a:ext cx="146653" cy="144437"/>
            <a:chOff x="0" y="0"/>
            <a:chExt cx="238320" cy="234720"/>
          </a:xfrm>
        </p:grpSpPr>
        <p:sp>
          <p:nvSpPr>
            <p:cNvPr id="22" name="Freeform 22"/>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3" name="Group 23"/>
          <p:cNvGrpSpPr/>
          <p:nvPr/>
        </p:nvGrpSpPr>
        <p:grpSpPr>
          <a:xfrm>
            <a:off x="283654" y="1588586"/>
            <a:ext cx="1608149" cy="1618638"/>
            <a:chOff x="0" y="0"/>
            <a:chExt cx="2409840" cy="2403360"/>
          </a:xfrm>
        </p:grpSpPr>
        <p:sp>
          <p:nvSpPr>
            <p:cNvPr id="24" name="Freeform 24"/>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endParaRPr lang="en-IN" dirty="0"/>
            </a:p>
          </p:txBody>
        </p:sp>
      </p:grpSp>
      <p:grpSp>
        <p:nvGrpSpPr>
          <p:cNvPr id="25" name="Group 25"/>
          <p:cNvGrpSpPr/>
          <p:nvPr/>
        </p:nvGrpSpPr>
        <p:grpSpPr>
          <a:xfrm>
            <a:off x="1870253" y="2766683"/>
            <a:ext cx="338055" cy="343815"/>
            <a:chOff x="0" y="0"/>
            <a:chExt cx="549360" cy="558720"/>
          </a:xfrm>
        </p:grpSpPr>
        <p:sp>
          <p:nvSpPr>
            <p:cNvPr id="26" name="Freeform 26"/>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7" name="Freeform 27"/>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8" name="Group 28"/>
          <p:cNvGrpSpPr/>
          <p:nvPr/>
        </p:nvGrpSpPr>
        <p:grpSpPr>
          <a:xfrm>
            <a:off x="5586419" y="2866372"/>
            <a:ext cx="146210" cy="144437"/>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0" name="Group 30"/>
          <p:cNvGrpSpPr/>
          <p:nvPr/>
        </p:nvGrpSpPr>
        <p:grpSpPr>
          <a:xfrm>
            <a:off x="1968169" y="2866372"/>
            <a:ext cx="146210" cy="144437"/>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6" name="Group 36"/>
          <p:cNvGrpSpPr/>
          <p:nvPr/>
        </p:nvGrpSpPr>
        <p:grpSpPr>
          <a:xfrm>
            <a:off x="2345367" y="2455366"/>
            <a:ext cx="3008071" cy="300807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id="38" name="TextBox 3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7" name="TextBox 13">
            <a:extLst>
              <a:ext uri="{FF2B5EF4-FFF2-40B4-BE49-F238E27FC236}">
                <a16:creationId xmlns:a16="http://schemas.microsoft.com/office/drawing/2014/main" id="{F842ED55-85E5-9FD3-D3D7-AC21FBAC2BAA}"/>
              </a:ext>
            </a:extLst>
          </p:cNvPr>
          <p:cNvSpPr txBox="1"/>
          <p:nvPr/>
        </p:nvSpPr>
        <p:spPr>
          <a:xfrm>
            <a:off x="2770120" y="162014"/>
            <a:ext cx="6672747" cy="845616"/>
          </a:xfrm>
          <a:prstGeom prst="rect">
            <a:avLst/>
          </a:prstGeom>
        </p:spPr>
        <p:txBody>
          <a:bodyPr wrap="square" lIns="0" tIns="0" rIns="0" bIns="0" rtlCol="0" anchor="t">
            <a:spAutoFit/>
          </a:bodyPr>
          <a:lstStyle/>
          <a:p>
            <a:pPr algn="ctr" defTabSz="609630">
              <a:lnSpc>
                <a:spcPts val="7239"/>
              </a:lnSpc>
            </a:pPr>
            <a:r>
              <a:rPr lang="en-US" sz="5246" spc="514" dirty="0">
                <a:solidFill>
                  <a:srgbClr val="231F20"/>
                </a:solidFill>
                <a:latin typeface="Codec Pro ExtraBold"/>
                <a:ea typeface="Codec Pro ExtraBold"/>
                <a:cs typeface="Codec Pro ExtraBold"/>
                <a:sym typeface="Codec Pro ExtraBold"/>
              </a:rPr>
              <a:t>Region Highlights</a:t>
            </a:r>
          </a:p>
        </p:txBody>
      </p:sp>
      <p:sp>
        <p:nvSpPr>
          <p:cNvPr id="89" name="TextBox 28">
            <a:extLst>
              <a:ext uri="{FF2B5EF4-FFF2-40B4-BE49-F238E27FC236}">
                <a16:creationId xmlns:a16="http://schemas.microsoft.com/office/drawing/2014/main" id="{07E2639D-3A90-9507-0364-1656059B63C0}"/>
              </a:ext>
            </a:extLst>
          </p:cNvPr>
          <p:cNvSpPr txBox="1"/>
          <p:nvPr/>
        </p:nvSpPr>
        <p:spPr>
          <a:xfrm>
            <a:off x="281006" y="2051051"/>
            <a:ext cx="1575423" cy="553998"/>
          </a:xfrm>
          <a:prstGeom prst="rect">
            <a:avLst/>
          </a:prstGeom>
        </p:spPr>
        <p:txBody>
          <a:bodyPr wrap="square" lIns="0" tIns="0" rIns="0" bIns="0" rtlCol="0" anchor="t">
            <a:spAutoFit/>
          </a:bodyPr>
          <a:lstStyle/>
          <a:p>
            <a:pPr marL="0" lvl="0" indent="0" algn="ctr"/>
            <a:r>
              <a:rPr lang="en-US" b="1" spc="29" dirty="0">
                <a:solidFill>
                  <a:schemeClr val="bg1"/>
                </a:solidFill>
                <a:latin typeface="Alata"/>
                <a:ea typeface="Alata"/>
                <a:cs typeface="Alata"/>
                <a:sym typeface="Alata"/>
              </a:rPr>
              <a:t>Highest Customers</a:t>
            </a:r>
          </a:p>
        </p:txBody>
      </p:sp>
      <p:sp>
        <p:nvSpPr>
          <p:cNvPr id="91" name="TextBox 28">
            <a:extLst>
              <a:ext uri="{FF2B5EF4-FFF2-40B4-BE49-F238E27FC236}">
                <a16:creationId xmlns:a16="http://schemas.microsoft.com/office/drawing/2014/main" id="{9112C8B4-993B-07C7-194F-93CF8871C8A1}"/>
              </a:ext>
            </a:extLst>
          </p:cNvPr>
          <p:cNvSpPr txBox="1"/>
          <p:nvPr/>
        </p:nvSpPr>
        <p:spPr>
          <a:xfrm>
            <a:off x="5895501" y="2051051"/>
            <a:ext cx="1575423" cy="553998"/>
          </a:xfrm>
          <a:prstGeom prst="rect">
            <a:avLst/>
          </a:prstGeom>
        </p:spPr>
        <p:txBody>
          <a:bodyPr wrap="square" lIns="0" tIns="0" rIns="0" bIns="0" rtlCol="0" anchor="t">
            <a:spAutoFit/>
          </a:bodyPr>
          <a:lstStyle/>
          <a:p>
            <a:pPr marL="0" lvl="0" indent="0" algn="ctr"/>
            <a:r>
              <a:rPr lang="en-US" b="1" spc="29" dirty="0">
                <a:solidFill>
                  <a:schemeClr val="bg1"/>
                </a:solidFill>
                <a:latin typeface="Alata"/>
                <a:ea typeface="Alata"/>
                <a:cs typeface="Alata"/>
                <a:sym typeface="Alata"/>
              </a:rPr>
              <a:t>Highest Revenue</a:t>
            </a:r>
          </a:p>
        </p:txBody>
      </p:sp>
      <p:sp>
        <p:nvSpPr>
          <p:cNvPr id="93" name="TextBox 28">
            <a:extLst>
              <a:ext uri="{FF2B5EF4-FFF2-40B4-BE49-F238E27FC236}">
                <a16:creationId xmlns:a16="http://schemas.microsoft.com/office/drawing/2014/main" id="{9CA9B2E0-5B38-4159-3444-8ABC3CE1B52F}"/>
              </a:ext>
            </a:extLst>
          </p:cNvPr>
          <p:cNvSpPr txBox="1"/>
          <p:nvPr/>
        </p:nvSpPr>
        <p:spPr>
          <a:xfrm>
            <a:off x="242606" y="5313745"/>
            <a:ext cx="1575423" cy="553998"/>
          </a:xfrm>
          <a:prstGeom prst="rect">
            <a:avLst/>
          </a:prstGeom>
        </p:spPr>
        <p:txBody>
          <a:bodyPr wrap="square" lIns="0" tIns="0" rIns="0" bIns="0" rtlCol="0" anchor="t">
            <a:spAutoFit/>
          </a:bodyPr>
          <a:lstStyle/>
          <a:p>
            <a:pPr marL="0" lvl="0" indent="0" algn="ctr"/>
            <a:r>
              <a:rPr lang="en-US" b="1" spc="29" dirty="0">
                <a:solidFill>
                  <a:schemeClr val="bg1"/>
                </a:solidFill>
                <a:latin typeface="Alata"/>
                <a:ea typeface="Alata"/>
                <a:cs typeface="Alata"/>
                <a:sym typeface="Alata"/>
              </a:rPr>
              <a:t>Highest Purchases</a:t>
            </a:r>
          </a:p>
        </p:txBody>
      </p:sp>
      <p:sp>
        <p:nvSpPr>
          <p:cNvPr id="95" name="TextBox 28">
            <a:extLst>
              <a:ext uri="{FF2B5EF4-FFF2-40B4-BE49-F238E27FC236}">
                <a16:creationId xmlns:a16="http://schemas.microsoft.com/office/drawing/2014/main" id="{393E27BF-2E45-5798-AFF7-06D8235D1B99}"/>
              </a:ext>
            </a:extLst>
          </p:cNvPr>
          <p:cNvSpPr txBox="1"/>
          <p:nvPr/>
        </p:nvSpPr>
        <p:spPr>
          <a:xfrm>
            <a:off x="5895500" y="5185763"/>
            <a:ext cx="1575423" cy="830997"/>
          </a:xfrm>
          <a:prstGeom prst="rect">
            <a:avLst/>
          </a:prstGeom>
        </p:spPr>
        <p:txBody>
          <a:bodyPr wrap="square" lIns="0" tIns="0" rIns="0" bIns="0" rtlCol="0" anchor="t">
            <a:spAutoFit/>
          </a:bodyPr>
          <a:lstStyle/>
          <a:p>
            <a:pPr marL="0" lvl="0" indent="0" algn="ctr"/>
            <a:r>
              <a:rPr lang="en-US" b="1" spc="29" dirty="0">
                <a:solidFill>
                  <a:schemeClr val="bg1"/>
                </a:solidFill>
                <a:latin typeface="Alata"/>
                <a:ea typeface="Alata"/>
                <a:cs typeface="Alata"/>
                <a:sym typeface="Alata"/>
              </a:rPr>
              <a:t>Books, </a:t>
            </a:r>
            <a:br>
              <a:rPr lang="en-US" b="1" spc="29" dirty="0">
                <a:solidFill>
                  <a:schemeClr val="bg1"/>
                </a:solidFill>
                <a:latin typeface="Alata"/>
                <a:ea typeface="Alata"/>
                <a:cs typeface="Alata"/>
                <a:sym typeface="Alata"/>
              </a:rPr>
            </a:br>
            <a:r>
              <a:rPr lang="en-US" b="1" spc="29" dirty="0">
                <a:solidFill>
                  <a:schemeClr val="bg1"/>
                </a:solidFill>
                <a:latin typeface="Alata"/>
                <a:ea typeface="Alata"/>
                <a:cs typeface="Alata"/>
                <a:sym typeface="Alata"/>
              </a:rPr>
              <a:t>Fashion &amp; </a:t>
            </a:r>
            <a:br>
              <a:rPr lang="en-US" b="1" spc="29" dirty="0">
                <a:solidFill>
                  <a:schemeClr val="bg1"/>
                </a:solidFill>
                <a:latin typeface="Alata"/>
                <a:ea typeface="Alata"/>
                <a:cs typeface="Alata"/>
                <a:sym typeface="Alata"/>
              </a:rPr>
            </a:br>
            <a:r>
              <a:rPr lang="en-US" b="1" spc="29" dirty="0">
                <a:solidFill>
                  <a:schemeClr val="bg1"/>
                </a:solidFill>
                <a:latin typeface="Alata"/>
                <a:ea typeface="Alata"/>
                <a:cs typeface="Alata"/>
                <a:sym typeface="Alata"/>
              </a:rPr>
              <a:t>Toys</a:t>
            </a:r>
          </a:p>
        </p:txBody>
      </p:sp>
      <p:sp>
        <p:nvSpPr>
          <p:cNvPr id="98" name="TextBox 97">
            <a:extLst>
              <a:ext uri="{FF2B5EF4-FFF2-40B4-BE49-F238E27FC236}">
                <a16:creationId xmlns:a16="http://schemas.microsoft.com/office/drawing/2014/main" id="{C0BD24E3-DDF8-92C1-15F5-03C07067C70C}"/>
              </a:ext>
            </a:extLst>
          </p:cNvPr>
          <p:cNvSpPr txBox="1"/>
          <p:nvPr/>
        </p:nvSpPr>
        <p:spPr>
          <a:xfrm>
            <a:off x="3050120" y="3605458"/>
            <a:ext cx="1598518" cy="707886"/>
          </a:xfrm>
          <a:prstGeom prst="rect">
            <a:avLst/>
          </a:prstGeom>
          <a:noFill/>
        </p:spPr>
        <p:txBody>
          <a:bodyPr wrap="square">
            <a:spAutoFit/>
          </a:bodyPr>
          <a:lstStyle/>
          <a:p>
            <a:r>
              <a:rPr lang="en-US" sz="4000" b="1" dirty="0">
                <a:solidFill>
                  <a:srgbClr val="1C5739"/>
                </a:solidFill>
                <a:latin typeface="Codec Pro ExtraBold"/>
              </a:rPr>
              <a:t>North</a:t>
            </a:r>
            <a:endParaRPr lang="en-IN" sz="4000" dirty="0"/>
          </a:p>
        </p:txBody>
      </p:sp>
      <p:sp>
        <p:nvSpPr>
          <p:cNvPr id="99" name="TextBox 98">
            <a:extLst>
              <a:ext uri="{FF2B5EF4-FFF2-40B4-BE49-F238E27FC236}">
                <a16:creationId xmlns:a16="http://schemas.microsoft.com/office/drawing/2014/main" id="{9145D34C-577D-0D94-1DDE-21C690BBAB25}"/>
              </a:ext>
            </a:extLst>
          </p:cNvPr>
          <p:cNvSpPr txBox="1"/>
          <p:nvPr/>
        </p:nvSpPr>
        <p:spPr>
          <a:xfrm>
            <a:off x="7528926" y="2236238"/>
            <a:ext cx="4663074"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b="1" spc="165" dirty="0">
                <a:solidFill>
                  <a:srgbClr val="231F20"/>
                </a:solidFill>
                <a:latin typeface="Open Sauce"/>
              </a:rPr>
              <a:t>Out of 4 regions, North region has many highlights.</a:t>
            </a:r>
          </a:p>
          <a:p>
            <a:pPr marL="285750" indent="-285750">
              <a:lnSpc>
                <a:spcPct val="150000"/>
              </a:lnSpc>
              <a:buFont typeface="Wingdings" panose="05000000000000000000" pitchFamily="2" charset="2"/>
              <a:buChar char="v"/>
            </a:pPr>
            <a:r>
              <a:rPr lang="en-IN" b="1" spc="165" dirty="0">
                <a:solidFill>
                  <a:srgbClr val="231F20"/>
                </a:solidFill>
                <a:latin typeface="Open Sauce"/>
              </a:rPr>
              <a:t>Highest customer base of 1307.</a:t>
            </a:r>
          </a:p>
          <a:p>
            <a:pPr marL="285750" indent="-285750">
              <a:lnSpc>
                <a:spcPct val="150000"/>
              </a:lnSpc>
              <a:buFont typeface="Wingdings" panose="05000000000000000000" pitchFamily="2" charset="2"/>
              <a:buChar char="v"/>
            </a:pPr>
            <a:r>
              <a:rPr lang="en-IN" b="1" spc="165" dirty="0">
                <a:solidFill>
                  <a:srgbClr val="231F20"/>
                </a:solidFill>
                <a:latin typeface="Open Sauce"/>
              </a:rPr>
              <a:t>Highest purchases of 7136.</a:t>
            </a:r>
          </a:p>
          <a:p>
            <a:pPr marL="285750" indent="-285750">
              <a:lnSpc>
                <a:spcPct val="150000"/>
              </a:lnSpc>
              <a:buFont typeface="Wingdings" panose="05000000000000000000" pitchFamily="2" charset="2"/>
              <a:buChar char="v"/>
            </a:pPr>
            <a:r>
              <a:rPr lang="en-IN" b="1" spc="165" dirty="0">
                <a:solidFill>
                  <a:srgbClr val="231F20"/>
                </a:solidFill>
                <a:latin typeface="Open Sauce"/>
              </a:rPr>
              <a:t>Highest revenue of 17.9 Lakhs.</a:t>
            </a:r>
          </a:p>
          <a:p>
            <a:pPr marL="285750" indent="-285750">
              <a:lnSpc>
                <a:spcPct val="150000"/>
              </a:lnSpc>
              <a:buFont typeface="Wingdings" panose="05000000000000000000" pitchFamily="2" charset="2"/>
              <a:buChar char="v"/>
            </a:pPr>
            <a:r>
              <a:rPr lang="en-IN" b="1" spc="165" dirty="0">
                <a:solidFill>
                  <a:srgbClr val="231F20"/>
                </a:solidFill>
                <a:latin typeface="Open Sauce"/>
              </a:rPr>
              <a:t>Highest revenue generated in 3 product categories which includes Books, Fashion and Toys.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7082" y="1856195"/>
            <a:ext cx="4204640" cy="4206412"/>
            <a:chOff x="0" y="0"/>
            <a:chExt cx="6832800" cy="6835680"/>
          </a:xfrm>
        </p:grpSpPr>
        <p:sp>
          <p:nvSpPr>
            <p:cNvPr id="3" name="Freeform 3"/>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id="4" name="Group 4"/>
          <p:cNvGrpSpPr/>
          <p:nvPr/>
        </p:nvGrpSpPr>
        <p:grpSpPr>
          <a:xfrm>
            <a:off x="5932227" y="1588586"/>
            <a:ext cx="1482479" cy="1478935"/>
            <a:chOff x="0" y="0"/>
            <a:chExt cx="2409120" cy="2403360"/>
          </a:xfrm>
        </p:grpSpPr>
        <p:sp>
          <p:nvSpPr>
            <p:cNvPr id="5" name="Freeform 5"/>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6" name="Group 6"/>
          <p:cNvGrpSpPr/>
          <p:nvPr/>
        </p:nvGrpSpPr>
        <p:grpSpPr>
          <a:xfrm>
            <a:off x="5490496" y="2766683"/>
            <a:ext cx="338055" cy="343815"/>
            <a:chOff x="0" y="0"/>
            <a:chExt cx="549360" cy="558720"/>
          </a:xfrm>
        </p:grpSpPr>
        <p:sp>
          <p:nvSpPr>
            <p:cNvPr id="7" name="Freeform 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8" name="Freeform 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9" name="Group 9"/>
          <p:cNvGrpSpPr/>
          <p:nvPr/>
        </p:nvGrpSpPr>
        <p:grpSpPr>
          <a:xfrm>
            <a:off x="5932227" y="4851280"/>
            <a:ext cx="1482479" cy="1478935"/>
            <a:chOff x="0" y="0"/>
            <a:chExt cx="2409120" cy="2403360"/>
          </a:xfrm>
        </p:grpSpPr>
        <p:sp>
          <p:nvSpPr>
            <p:cNvPr id="10" name="Freeform 10"/>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1" name="Group 11"/>
          <p:cNvGrpSpPr/>
          <p:nvPr/>
        </p:nvGrpSpPr>
        <p:grpSpPr>
          <a:xfrm>
            <a:off x="5490496" y="4808304"/>
            <a:ext cx="338055" cy="343815"/>
            <a:chOff x="0" y="0"/>
            <a:chExt cx="549360" cy="558720"/>
          </a:xfrm>
        </p:grpSpPr>
        <p:sp>
          <p:nvSpPr>
            <p:cNvPr id="12" name="Freeform 12"/>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3" name="Freeform 13"/>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4" name="Group 14"/>
          <p:cNvGrpSpPr/>
          <p:nvPr/>
        </p:nvGrpSpPr>
        <p:grpSpPr>
          <a:xfrm>
            <a:off x="5584425" y="4907993"/>
            <a:ext cx="146210" cy="144437"/>
            <a:chOff x="0" y="0"/>
            <a:chExt cx="237600" cy="234720"/>
          </a:xfrm>
        </p:grpSpPr>
        <p:sp>
          <p:nvSpPr>
            <p:cNvPr id="15" name="Freeform 15"/>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16" name="Group 16"/>
          <p:cNvGrpSpPr/>
          <p:nvPr/>
        </p:nvGrpSpPr>
        <p:grpSpPr>
          <a:xfrm>
            <a:off x="283655" y="4851280"/>
            <a:ext cx="1482922" cy="1478935"/>
            <a:chOff x="0" y="0"/>
            <a:chExt cx="2409840" cy="2403360"/>
          </a:xfrm>
        </p:grpSpPr>
        <p:sp>
          <p:nvSpPr>
            <p:cNvPr id="17" name="Freeform 17"/>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id="18" name="Group 18"/>
          <p:cNvGrpSpPr/>
          <p:nvPr/>
        </p:nvGrpSpPr>
        <p:grpSpPr>
          <a:xfrm>
            <a:off x="1870253" y="4808304"/>
            <a:ext cx="338055" cy="343815"/>
            <a:chOff x="0" y="0"/>
            <a:chExt cx="549360" cy="558720"/>
          </a:xfrm>
        </p:grpSpPr>
        <p:sp>
          <p:nvSpPr>
            <p:cNvPr id="19" name="Freeform 19"/>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0" name="Freeform 20"/>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1" name="Group 21"/>
          <p:cNvGrpSpPr/>
          <p:nvPr/>
        </p:nvGrpSpPr>
        <p:grpSpPr>
          <a:xfrm>
            <a:off x="1967726" y="4907993"/>
            <a:ext cx="146653" cy="144437"/>
            <a:chOff x="0" y="0"/>
            <a:chExt cx="238320" cy="234720"/>
          </a:xfrm>
        </p:grpSpPr>
        <p:sp>
          <p:nvSpPr>
            <p:cNvPr id="22" name="Freeform 22"/>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3" name="Group 23"/>
          <p:cNvGrpSpPr/>
          <p:nvPr/>
        </p:nvGrpSpPr>
        <p:grpSpPr>
          <a:xfrm>
            <a:off x="283654" y="1588586"/>
            <a:ext cx="1608149" cy="1618638"/>
            <a:chOff x="0" y="0"/>
            <a:chExt cx="2409840" cy="2403360"/>
          </a:xfrm>
        </p:grpSpPr>
        <p:sp>
          <p:nvSpPr>
            <p:cNvPr id="24" name="Freeform 24"/>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endParaRPr lang="en-IN" dirty="0"/>
            </a:p>
          </p:txBody>
        </p:sp>
      </p:grpSp>
      <p:grpSp>
        <p:nvGrpSpPr>
          <p:cNvPr id="25" name="Group 25"/>
          <p:cNvGrpSpPr/>
          <p:nvPr/>
        </p:nvGrpSpPr>
        <p:grpSpPr>
          <a:xfrm>
            <a:off x="1870253" y="2766683"/>
            <a:ext cx="338055" cy="343815"/>
            <a:chOff x="0" y="0"/>
            <a:chExt cx="549360" cy="558720"/>
          </a:xfrm>
        </p:grpSpPr>
        <p:sp>
          <p:nvSpPr>
            <p:cNvPr id="26" name="Freeform 26"/>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7" name="Freeform 27"/>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8" name="Group 28"/>
          <p:cNvGrpSpPr/>
          <p:nvPr/>
        </p:nvGrpSpPr>
        <p:grpSpPr>
          <a:xfrm>
            <a:off x="5586419" y="2866372"/>
            <a:ext cx="146210" cy="144437"/>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0" name="Group 30"/>
          <p:cNvGrpSpPr/>
          <p:nvPr/>
        </p:nvGrpSpPr>
        <p:grpSpPr>
          <a:xfrm>
            <a:off x="1968169" y="2866372"/>
            <a:ext cx="146210" cy="144437"/>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6" name="Group 36"/>
          <p:cNvGrpSpPr/>
          <p:nvPr/>
        </p:nvGrpSpPr>
        <p:grpSpPr>
          <a:xfrm>
            <a:off x="2345367" y="2455366"/>
            <a:ext cx="3008071" cy="300807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id="38" name="TextBox 3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
        <p:nvSpPr>
          <p:cNvPr id="51" name="Freeform 51"/>
          <p:cNvSpPr/>
          <p:nvPr/>
        </p:nvSpPr>
        <p:spPr>
          <a:xfrm>
            <a:off x="10881416" y="5169930"/>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52"/>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7" name="TextBox 13">
            <a:extLst>
              <a:ext uri="{FF2B5EF4-FFF2-40B4-BE49-F238E27FC236}">
                <a16:creationId xmlns:a16="http://schemas.microsoft.com/office/drawing/2014/main" id="{F842ED55-85E5-9FD3-D3D7-AC21FBAC2BAA}"/>
              </a:ext>
            </a:extLst>
          </p:cNvPr>
          <p:cNvSpPr txBox="1"/>
          <p:nvPr/>
        </p:nvSpPr>
        <p:spPr>
          <a:xfrm>
            <a:off x="1337297" y="130346"/>
            <a:ext cx="10672381" cy="845616"/>
          </a:xfrm>
          <a:prstGeom prst="rect">
            <a:avLst/>
          </a:prstGeom>
        </p:spPr>
        <p:txBody>
          <a:bodyPr wrap="square" lIns="0" tIns="0" rIns="0" bIns="0" rtlCol="0" anchor="t">
            <a:spAutoFit/>
          </a:bodyPr>
          <a:lstStyle/>
          <a:p>
            <a:pPr algn="ctr" defTabSz="609630">
              <a:lnSpc>
                <a:spcPts val="7239"/>
              </a:lnSpc>
            </a:pPr>
            <a:r>
              <a:rPr lang="en-US" sz="5246" spc="514" dirty="0">
                <a:solidFill>
                  <a:srgbClr val="231F20"/>
                </a:solidFill>
                <a:latin typeface="Codec Pro ExtraBold"/>
                <a:ea typeface="Codec Pro ExtraBold"/>
                <a:cs typeface="Codec Pro ExtraBold"/>
                <a:sym typeface="Codec Pro ExtraBold"/>
              </a:rPr>
              <a:t>Product Category Highlights</a:t>
            </a:r>
          </a:p>
        </p:txBody>
      </p:sp>
      <p:sp>
        <p:nvSpPr>
          <p:cNvPr id="89" name="TextBox 28">
            <a:extLst>
              <a:ext uri="{FF2B5EF4-FFF2-40B4-BE49-F238E27FC236}">
                <a16:creationId xmlns:a16="http://schemas.microsoft.com/office/drawing/2014/main" id="{07E2639D-3A90-9507-0364-1656059B63C0}"/>
              </a:ext>
            </a:extLst>
          </p:cNvPr>
          <p:cNvSpPr txBox="1"/>
          <p:nvPr/>
        </p:nvSpPr>
        <p:spPr>
          <a:xfrm>
            <a:off x="260280" y="2066028"/>
            <a:ext cx="1575423" cy="553998"/>
          </a:xfrm>
          <a:prstGeom prst="rect">
            <a:avLst/>
          </a:prstGeom>
        </p:spPr>
        <p:txBody>
          <a:bodyPr wrap="square" lIns="0" tIns="0" rIns="0" bIns="0" rtlCol="0" anchor="t">
            <a:spAutoFit/>
          </a:bodyPr>
          <a:lstStyle/>
          <a:p>
            <a:pPr marL="0" lvl="0" indent="0" algn="ctr"/>
            <a:r>
              <a:rPr lang="en-US" b="1" spc="29" dirty="0">
                <a:solidFill>
                  <a:schemeClr val="bg1"/>
                </a:solidFill>
                <a:latin typeface="Alata"/>
                <a:ea typeface="Alata"/>
                <a:cs typeface="Alata"/>
                <a:sym typeface="Alata"/>
              </a:rPr>
              <a:t>Highest Revenue</a:t>
            </a:r>
          </a:p>
        </p:txBody>
      </p:sp>
      <p:sp>
        <p:nvSpPr>
          <p:cNvPr id="91" name="TextBox 28">
            <a:extLst>
              <a:ext uri="{FF2B5EF4-FFF2-40B4-BE49-F238E27FC236}">
                <a16:creationId xmlns:a16="http://schemas.microsoft.com/office/drawing/2014/main" id="{9112C8B4-993B-07C7-194F-93CF8871C8A1}"/>
              </a:ext>
            </a:extLst>
          </p:cNvPr>
          <p:cNvSpPr txBox="1"/>
          <p:nvPr/>
        </p:nvSpPr>
        <p:spPr>
          <a:xfrm>
            <a:off x="5932159" y="2051051"/>
            <a:ext cx="1575423" cy="553998"/>
          </a:xfrm>
          <a:prstGeom prst="rect">
            <a:avLst/>
          </a:prstGeom>
        </p:spPr>
        <p:txBody>
          <a:bodyPr wrap="square" lIns="0" tIns="0" rIns="0" bIns="0" rtlCol="0" anchor="t">
            <a:spAutoFit/>
          </a:bodyPr>
          <a:lstStyle/>
          <a:p>
            <a:pPr marL="0" lvl="0" indent="0" algn="ctr"/>
            <a:r>
              <a:rPr lang="en-US" b="1" spc="29" dirty="0">
                <a:solidFill>
                  <a:schemeClr val="bg1"/>
                </a:solidFill>
                <a:latin typeface="Alata"/>
                <a:ea typeface="Alata"/>
                <a:cs typeface="Alata"/>
                <a:sym typeface="Alata"/>
              </a:rPr>
              <a:t>Highest Purchases</a:t>
            </a:r>
          </a:p>
        </p:txBody>
      </p:sp>
      <p:sp>
        <p:nvSpPr>
          <p:cNvPr id="93" name="TextBox 28">
            <a:extLst>
              <a:ext uri="{FF2B5EF4-FFF2-40B4-BE49-F238E27FC236}">
                <a16:creationId xmlns:a16="http://schemas.microsoft.com/office/drawing/2014/main" id="{9CA9B2E0-5B38-4159-3444-8ABC3CE1B52F}"/>
              </a:ext>
            </a:extLst>
          </p:cNvPr>
          <p:cNvSpPr txBox="1"/>
          <p:nvPr/>
        </p:nvSpPr>
        <p:spPr>
          <a:xfrm>
            <a:off x="227213" y="5313745"/>
            <a:ext cx="1575423" cy="553998"/>
          </a:xfrm>
          <a:prstGeom prst="rect">
            <a:avLst/>
          </a:prstGeom>
        </p:spPr>
        <p:txBody>
          <a:bodyPr wrap="square" lIns="0" tIns="0" rIns="0" bIns="0" rtlCol="0" anchor="t">
            <a:spAutoFit/>
          </a:bodyPr>
          <a:lstStyle/>
          <a:p>
            <a:pPr marL="0" lvl="0" indent="0" algn="ctr"/>
            <a:r>
              <a:rPr lang="en-US" b="1" spc="29" dirty="0">
                <a:solidFill>
                  <a:schemeClr val="bg1"/>
                </a:solidFill>
                <a:latin typeface="Alata"/>
                <a:ea typeface="Alata"/>
                <a:cs typeface="Alata"/>
                <a:sym typeface="Alata"/>
              </a:rPr>
              <a:t>30 to 35 </a:t>
            </a:r>
            <a:br>
              <a:rPr lang="en-US" b="1" spc="29" dirty="0">
                <a:solidFill>
                  <a:schemeClr val="bg1"/>
                </a:solidFill>
                <a:latin typeface="Alata"/>
                <a:ea typeface="Alata"/>
                <a:cs typeface="Alata"/>
                <a:sym typeface="Alata"/>
              </a:rPr>
            </a:br>
            <a:r>
              <a:rPr lang="en-US" b="1" spc="29" dirty="0">
                <a:solidFill>
                  <a:schemeClr val="bg1"/>
                </a:solidFill>
                <a:latin typeface="Alata"/>
                <a:ea typeface="Alata"/>
                <a:cs typeface="Alata"/>
                <a:sym typeface="Alata"/>
              </a:rPr>
              <a:t>age group</a:t>
            </a:r>
          </a:p>
        </p:txBody>
      </p:sp>
      <p:sp>
        <p:nvSpPr>
          <p:cNvPr id="95" name="TextBox 28">
            <a:extLst>
              <a:ext uri="{FF2B5EF4-FFF2-40B4-BE49-F238E27FC236}">
                <a16:creationId xmlns:a16="http://schemas.microsoft.com/office/drawing/2014/main" id="{393E27BF-2E45-5798-AFF7-06D8235D1B99}"/>
              </a:ext>
            </a:extLst>
          </p:cNvPr>
          <p:cNvSpPr txBox="1"/>
          <p:nvPr/>
        </p:nvSpPr>
        <p:spPr>
          <a:xfrm>
            <a:off x="5881487" y="5463437"/>
            <a:ext cx="1575423" cy="276999"/>
          </a:xfrm>
          <a:prstGeom prst="rect">
            <a:avLst/>
          </a:prstGeom>
        </p:spPr>
        <p:txBody>
          <a:bodyPr wrap="square" lIns="0" tIns="0" rIns="0" bIns="0" rtlCol="0" anchor="t">
            <a:spAutoFit/>
          </a:bodyPr>
          <a:lstStyle/>
          <a:p>
            <a:pPr marL="0" lvl="0" indent="0" algn="ctr"/>
            <a:r>
              <a:rPr lang="en-US" b="1" spc="29" dirty="0">
                <a:solidFill>
                  <a:schemeClr val="bg1"/>
                </a:solidFill>
                <a:latin typeface="Alata"/>
                <a:ea typeface="Alata"/>
                <a:cs typeface="Alata"/>
                <a:sym typeface="Alata"/>
              </a:rPr>
              <a:t>East</a:t>
            </a:r>
          </a:p>
        </p:txBody>
      </p:sp>
      <p:sp>
        <p:nvSpPr>
          <p:cNvPr id="99" name="TextBox 98">
            <a:extLst>
              <a:ext uri="{FF2B5EF4-FFF2-40B4-BE49-F238E27FC236}">
                <a16:creationId xmlns:a16="http://schemas.microsoft.com/office/drawing/2014/main" id="{9145D34C-577D-0D94-1DDE-21C690BBAB25}"/>
              </a:ext>
            </a:extLst>
          </p:cNvPr>
          <p:cNvSpPr txBox="1"/>
          <p:nvPr/>
        </p:nvSpPr>
        <p:spPr>
          <a:xfrm>
            <a:off x="7414749" y="1588586"/>
            <a:ext cx="4594929" cy="5027017"/>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b="1" spc="165" dirty="0">
                <a:solidFill>
                  <a:srgbClr val="231F20"/>
                </a:solidFill>
                <a:latin typeface="Open Sauce"/>
              </a:rPr>
              <a:t>Out of 5 product categories, Home &amp; Kitchen product category has many highlights.</a:t>
            </a:r>
          </a:p>
          <a:p>
            <a:pPr marL="285750" indent="-285750">
              <a:lnSpc>
                <a:spcPct val="150000"/>
              </a:lnSpc>
              <a:buFont typeface="Wingdings" panose="05000000000000000000" pitchFamily="2" charset="2"/>
              <a:buChar char="v"/>
            </a:pPr>
            <a:r>
              <a:rPr lang="en-IN" b="1" spc="165" dirty="0">
                <a:solidFill>
                  <a:srgbClr val="231F20"/>
                </a:solidFill>
                <a:latin typeface="Open Sauce"/>
              </a:rPr>
              <a:t>Highest revenue of 14.2 Lakhs.</a:t>
            </a:r>
          </a:p>
          <a:p>
            <a:pPr marL="285750" indent="-285750">
              <a:lnSpc>
                <a:spcPct val="150000"/>
              </a:lnSpc>
              <a:buFont typeface="Wingdings" panose="05000000000000000000" pitchFamily="2" charset="2"/>
              <a:buChar char="v"/>
            </a:pPr>
            <a:r>
              <a:rPr lang="en-IN" b="1" spc="165" dirty="0">
                <a:solidFill>
                  <a:srgbClr val="231F20"/>
                </a:solidFill>
                <a:latin typeface="Open Sauce"/>
              </a:rPr>
              <a:t>Highest purchases of 5572.</a:t>
            </a:r>
          </a:p>
          <a:p>
            <a:pPr marL="285750" indent="-285750">
              <a:lnSpc>
                <a:spcPct val="150000"/>
              </a:lnSpc>
              <a:buFont typeface="Wingdings" panose="05000000000000000000" pitchFamily="2" charset="2"/>
              <a:buChar char="v"/>
            </a:pPr>
            <a:r>
              <a:rPr lang="en-IN" b="1" spc="165" dirty="0">
                <a:solidFill>
                  <a:srgbClr val="231F20"/>
                </a:solidFill>
                <a:latin typeface="Open Sauce"/>
              </a:rPr>
              <a:t>Highest revenue of 1.88 Lakhs in Home &amp; Kitchen product category was from 30 to 35 age group.</a:t>
            </a:r>
          </a:p>
          <a:p>
            <a:pPr marL="285750" indent="-285750">
              <a:lnSpc>
                <a:spcPct val="150000"/>
              </a:lnSpc>
              <a:buFont typeface="Wingdings" panose="05000000000000000000" pitchFamily="2" charset="2"/>
              <a:buChar char="v"/>
            </a:pPr>
            <a:r>
              <a:rPr lang="en-IN" b="1" spc="165" dirty="0">
                <a:solidFill>
                  <a:srgbClr val="231F20"/>
                </a:solidFill>
                <a:latin typeface="Open Sauce"/>
              </a:rPr>
              <a:t>East region has a highest revenue of 3.69 Lakhs in Home &amp; Kitchen product category.</a:t>
            </a:r>
          </a:p>
        </p:txBody>
      </p:sp>
      <p:sp>
        <p:nvSpPr>
          <p:cNvPr id="46" name="TextBox 45">
            <a:extLst>
              <a:ext uri="{FF2B5EF4-FFF2-40B4-BE49-F238E27FC236}">
                <a16:creationId xmlns:a16="http://schemas.microsoft.com/office/drawing/2014/main" id="{9039B41F-3758-2DB7-61E0-E30D16BA21FA}"/>
              </a:ext>
            </a:extLst>
          </p:cNvPr>
          <p:cNvSpPr txBox="1"/>
          <p:nvPr/>
        </p:nvSpPr>
        <p:spPr>
          <a:xfrm>
            <a:off x="2955917" y="3139320"/>
            <a:ext cx="1786923" cy="1569660"/>
          </a:xfrm>
          <a:prstGeom prst="rect">
            <a:avLst/>
          </a:prstGeom>
          <a:noFill/>
        </p:spPr>
        <p:txBody>
          <a:bodyPr wrap="square">
            <a:spAutoFit/>
          </a:bodyPr>
          <a:lstStyle/>
          <a:p>
            <a:pPr algn="ctr"/>
            <a:r>
              <a:rPr lang="en-US" sz="3200" b="1" dirty="0">
                <a:solidFill>
                  <a:srgbClr val="1C5739"/>
                </a:solidFill>
                <a:latin typeface="Codec Pro ExtraBold"/>
              </a:rPr>
              <a:t>Home </a:t>
            </a:r>
            <a:br>
              <a:rPr lang="en-US" sz="3200" b="1" dirty="0">
                <a:solidFill>
                  <a:srgbClr val="1C5739"/>
                </a:solidFill>
                <a:latin typeface="Codec Pro ExtraBold"/>
              </a:rPr>
            </a:br>
            <a:r>
              <a:rPr lang="en-US" sz="3200" b="1" dirty="0">
                <a:solidFill>
                  <a:srgbClr val="1C5739"/>
                </a:solidFill>
                <a:latin typeface="Codec Pro ExtraBold"/>
              </a:rPr>
              <a:t>&amp; Kitchen</a:t>
            </a:r>
            <a:endParaRPr lang="en-IN" sz="3200" dirty="0"/>
          </a:p>
        </p:txBody>
      </p:sp>
    </p:spTree>
    <p:extLst>
      <p:ext uri="{BB962C8B-B14F-4D97-AF65-F5344CB8AC3E}">
        <p14:creationId xmlns:p14="http://schemas.microsoft.com/office/powerpoint/2010/main" val="1227631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10">
            <a:extLst>
              <a:ext uri="{FF2B5EF4-FFF2-40B4-BE49-F238E27FC236}">
                <a16:creationId xmlns:a16="http://schemas.microsoft.com/office/drawing/2014/main" id="{4E793CB4-DFB9-2E4E-0735-A9F5E8B46326}"/>
              </a:ext>
            </a:extLst>
          </p:cNvPr>
          <p:cNvSpPr/>
          <p:nvPr/>
        </p:nvSpPr>
        <p:spPr>
          <a:xfrm>
            <a:off x="7451132" y="0"/>
            <a:ext cx="4740868" cy="6858000"/>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2"/>
            <a:stretch>
              <a:fillRect l="-2387" r="-2387"/>
            </a:stretch>
          </a:blipFill>
        </p:spPr>
      </p:sp>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028700" y="-372146"/>
            <a:ext cx="2177866"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20" name="TextBox 39">
            <a:extLst>
              <a:ext uri="{FF2B5EF4-FFF2-40B4-BE49-F238E27FC236}">
                <a16:creationId xmlns:a16="http://schemas.microsoft.com/office/drawing/2014/main" id="{C1C21982-B5AD-B05E-D930-D433BD98D196}"/>
              </a:ext>
            </a:extLst>
          </p:cNvPr>
          <p:cNvSpPr txBox="1"/>
          <p:nvPr/>
        </p:nvSpPr>
        <p:spPr>
          <a:xfrm>
            <a:off x="1603862" y="80125"/>
            <a:ext cx="5521285" cy="621965"/>
          </a:xfrm>
          <a:prstGeom prst="rect">
            <a:avLst/>
          </a:prstGeom>
        </p:spPr>
        <p:txBody>
          <a:bodyPr wrap="square" lIns="0" tIns="0" rIns="0" bIns="0" rtlCol="0" anchor="t">
            <a:spAutoFit/>
          </a:bodyPr>
          <a:lstStyle/>
          <a:p>
            <a:pPr defTabSz="609630">
              <a:lnSpc>
                <a:spcPts val="5304"/>
              </a:lnSpc>
              <a:spcBef>
                <a:spcPct val="0"/>
              </a:spcBef>
            </a:pPr>
            <a:r>
              <a:rPr lang="en-US" sz="3844" spc="377" dirty="0">
                <a:solidFill>
                  <a:srgbClr val="231F20"/>
                </a:solidFill>
                <a:latin typeface="Codec Pro ExtraBold"/>
                <a:ea typeface="Codec Pro ExtraBold"/>
                <a:cs typeface="Codec Pro ExtraBold"/>
                <a:sym typeface="Codec Pro ExtraBold"/>
              </a:rPr>
              <a:t>Summary of Tasks 1:</a:t>
            </a:r>
          </a:p>
        </p:txBody>
      </p:sp>
      <p:grpSp>
        <p:nvGrpSpPr>
          <p:cNvPr id="21" name="Group 5">
            <a:extLst>
              <a:ext uri="{FF2B5EF4-FFF2-40B4-BE49-F238E27FC236}">
                <a16:creationId xmlns:a16="http://schemas.microsoft.com/office/drawing/2014/main" id="{C50983B9-27BC-1BBB-4147-6B96A6541D07}"/>
              </a:ext>
            </a:extLst>
          </p:cNvPr>
          <p:cNvGrpSpPr/>
          <p:nvPr/>
        </p:nvGrpSpPr>
        <p:grpSpPr>
          <a:xfrm>
            <a:off x="1149168" y="809892"/>
            <a:ext cx="6301964" cy="1946560"/>
            <a:chOff x="0" y="0"/>
            <a:chExt cx="3177177" cy="613601"/>
          </a:xfrm>
        </p:grpSpPr>
        <p:sp>
          <p:nvSpPr>
            <p:cNvPr id="23" name="Freeform 6">
              <a:extLst>
                <a:ext uri="{FF2B5EF4-FFF2-40B4-BE49-F238E27FC236}">
                  <a16:creationId xmlns:a16="http://schemas.microsoft.com/office/drawing/2014/main" id="{863A7A50-B826-25AF-4B56-A9571177FEE9}"/>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24" name="TextBox 7">
              <a:extLst>
                <a:ext uri="{FF2B5EF4-FFF2-40B4-BE49-F238E27FC236}">
                  <a16:creationId xmlns:a16="http://schemas.microsoft.com/office/drawing/2014/main" id="{F1D39E6F-9142-7111-7EE4-EC9FE3574393}"/>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grpSp>
        <p:nvGrpSpPr>
          <p:cNvPr id="27" name="Group 5">
            <a:extLst>
              <a:ext uri="{FF2B5EF4-FFF2-40B4-BE49-F238E27FC236}">
                <a16:creationId xmlns:a16="http://schemas.microsoft.com/office/drawing/2014/main" id="{8C1F31C0-1D1C-8E8D-DEB6-418E8FBB267E}"/>
              </a:ext>
            </a:extLst>
          </p:cNvPr>
          <p:cNvGrpSpPr/>
          <p:nvPr/>
        </p:nvGrpSpPr>
        <p:grpSpPr>
          <a:xfrm>
            <a:off x="614150" y="3059737"/>
            <a:ext cx="7424380" cy="1501666"/>
            <a:chOff x="0" y="0"/>
            <a:chExt cx="3177177" cy="613601"/>
          </a:xfrm>
        </p:grpSpPr>
        <p:sp>
          <p:nvSpPr>
            <p:cNvPr id="28" name="Freeform 6">
              <a:extLst>
                <a:ext uri="{FF2B5EF4-FFF2-40B4-BE49-F238E27FC236}">
                  <a16:creationId xmlns:a16="http://schemas.microsoft.com/office/drawing/2014/main" id="{0A2BA9CA-6D01-6919-E22F-2A92B23DF3E4}"/>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29" name="TextBox 7">
              <a:extLst>
                <a:ext uri="{FF2B5EF4-FFF2-40B4-BE49-F238E27FC236}">
                  <a16:creationId xmlns:a16="http://schemas.microsoft.com/office/drawing/2014/main" id="{E959547A-EC14-5631-901C-CDCA153F160B}"/>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25" name="TextBox 26">
            <a:extLst>
              <a:ext uri="{FF2B5EF4-FFF2-40B4-BE49-F238E27FC236}">
                <a16:creationId xmlns:a16="http://schemas.microsoft.com/office/drawing/2014/main" id="{41D4D504-8A84-7DCE-5717-A1A50B20C400}"/>
              </a:ext>
            </a:extLst>
          </p:cNvPr>
          <p:cNvSpPr txBox="1"/>
          <p:nvPr/>
        </p:nvSpPr>
        <p:spPr>
          <a:xfrm>
            <a:off x="797151" y="3515138"/>
            <a:ext cx="7241379" cy="902235"/>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header text has been formatted to the bold letters.</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entire dataset table contents have been applied with an alternating row colors using medium grey theme from the styles format.</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Amount column values data types have been changed to currency data type.</a:t>
            </a:r>
          </a:p>
        </p:txBody>
      </p:sp>
      <p:sp>
        <p:nvSpPr>
          <p:cNvPr id="26" name="TextBox 27">
            <a:extLst>
              <a:ext uri="{FF2B5EF4-FFF2-40B4-BE49-F238E27FC236}">
                <a16:creationId xmlns:a16="http://schemas.microsoft.com/office/drawing/2014/main" id="{2D9DBCAE-5DC0-438D-FF72-2CE6117DE669}"/>
              </a:ext>
            </a:extLst>
          </p:cNvPr>
          <p:cNvSpPr txBox="1"/>
          <p:nvPr/>
        </p:nvSpPr>
        <p:spPr>
          <a:xfrm>
            <a:off x="797151" y="3188305"/>
            <a:ext cx="2428377" cy="268663"/>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1. Styling Tabulation</a:t>
            </a:r>
          </a:p>
        </p:txBody>
      </p:sp>
      <p:sp>
        <p:nvSpPr>
          <p:cNvPr id="13" name="TextBox 12">
            <a:extLst>
              <a:ext uri="{FF2B5EF4-FFF2-40B4-BE49-F238E27FC236}">
                <a16:creationId xmlns:a16="http://schemas.microsoft.com/office/drawing/2014/main" id="{4E579119-560E-D6F2-84CD-CCE0EA3144A1}"/>
              </a:ext>
            </a:extLst>
          </p:cNvPr>
          <p:cNvSpPr txBox="1"/>
          <p:nvPr/>
        </p:nvSpPr>
        <p:spPr>
          <a:xfrm>
            <a:off x="1149167" y="867410"/>
            <a:ext cx="6301964" cy="2000548"/>
          </a:xfrm>
          <a:prstGeom prst="rect">
            <a:avLst/>
          </a:prstGeom>
          <a:noFill/>
        </p:spPr>
        <p:txBody>
          <a:bodyPr wrap="square" rtlCol="0">
            <a:spAutoFit/>
          </a:bodyPr>
          <a:lstStyle/>
          <a:p>
            <a:pPr marL="285750" indent="-285750" defTabSz="609630">
              <a:lnSpc>
                <a:spcPts val="2159"/>
              </a:lnSpc>
              <a:buFont typeface="Wingdings" panose="05000000000000000000" pitchFamily="2" charset="2"/>
              <a:buChar char="v"/>
            </a:pPr>
            <a:r>
              <a:rPr lang="en-US" sz="1400" spc="-31" dirty="0">
                <a:latin typeface="Poppins"/>
                <a:ea typeface="Poppins"/>
                <a:cs typeface="Poppins"/>
                <a:sym typeface="Poppins"/>
              </a:rPr>
              <a:t>Consolidated the raw data.</a:t>
            </a:r>
          </a:p>
          <a:p>
            <a:pPr marL="285750" indent="-285750" defTabSz="609630">
              <a:lnSpc>
                <a:spcPts val="2159"/>
              </a:lnSpc>
              <a:buFont typeface="Wingdings" panose="05000000000000000000" pitchFamily="2" charset="2"/>
              <a:buChar char="v"/>
            </a:pPr>
            <a:r>
              <a:rPr lang="en-US" sz="1400" spc="-31" dirty="0">
                <a:latin typeface="Poppins"/>
                <a:ea typeface="Poppins"/>
                <a:cs typeface="Poppins"/>
                <a:sym typeface="Poppins"/>
              </a:rPr>
              <a:t>Verified the data types of each column and updated in the standard format and changed the date format.</a:t>
            </a:r>
          </a:p>
          <a:p>
            <a:pPr marL="285750" indent="-285750" defTabSz="609630">
              <a:lnSpc>
                <a:spcPts val="2159"/>
              </a:lnSpc>
              <a:buFont typeface="Wingdings" panose="05000000000000000000" pitchFamily="2" charset="2"/>
              <a:buChar char="v"/>
            </a:pPr>
            <a:r>
              <a:rPr lang="en-US" sz="1400" spc="-31" dirty="0">
                <a:latin typeface="Poppins"/>
                <a:ea typeface="Poppins"/>
                <a:cs typeface="Poppins"/>
                <a:sym typeface="Poppins"/>
              </a:rPr>
              <a:t>Created the pivot table.</a:t>
            </a:r>
          </a:p>
          <a:p>
            <a:pPr marL="285750" indent="-285750" defTabSz="609630">
              <a:lnSpc>
                <a:spcPts val="2159"/>
              </a:lnSpc>
              <a:buFont typeface="Wingdings" panose="05000000000000000000" pitchFamily="2" charset="2"/>
              <a:buChar char="v"/>
            </a:pPr>
            <a:r>
              <a:rPr lang="en-US" sz="1400" spc="-31" dirty="0">
                <a:latin typeface="Poppins"/>
                <a:ea typeface="Poppins"/>
                <a:cs typeface="Poppins"/>
                <a:sym typeface="Poppins"/>
              </a:rPr>
              <a:t>All the tasks were created using the consolidated data and the pivot table.</a:t>
            </a:r>
          </a:p>
          <a:p>
            <a:endParaRPr lang="en-IN" sz="1400" dirty="0"/>
          </a:p>
        </p:txBody>
      </p:sp>
      <p:grpSp>
        <p:nvGrpSpPr>
          <p:cNvPr id="31" name="Group 5">
            <a:extLst>
              <a:ext uri="{FF2B5EF4-FFF2-40B4-BE49-F238E27FC236}">
                <a16:creationId xmlns:a16="http://schemas.microsoft.com/office/drawing/2014/main" id="{082639B5-250F-4A2B-932D-0B9C6D2844B1}"/>
              </a:ext>
            </a:extLst>
          </p:cNvPr>
          <p:cNvGrpSpPr/>
          <p:nvPr/>
        </p:nvGrpSpPr>
        <p:grpSpPr>
          <a:xfrm>
            <a:off x="614150" y="4911339"/>
            <a:ext cx="7424381" cy="1293978"/>
            <a:chOff x="0" y="0"/>
            <a:chExt cx="3177177" cy="613601"/>
          </a:xfrm>
        </p:grpSpPr>
        <p:sp>
          <p:nvSpPr>
            <p:cNvPr id="32" name="Freeform 6">
              <a:extLst>
                <a:ext uri="{FF2B5EF4-FFF2-40B4-BE49-F238E27FC236}">
                  <a16:creationId xmlns:a16="http://schemas.microsoft.com/office/drawing/2014/main" id="{273B9109-DDA4-5F5E-C14D-9DB3ED574E78}"/>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33" name="TextBox 7">
              <a:extLst>
                <a:ext uri="{FF2B5EF4-FFF2-40B4-BE49-F238E27FC236}">
                  <a16:creationId xmlns:a16="http://schemas.microsoft.com/office/drawing/2014/main" id="{1CDC7EE1-CCE7-2B33-106A-40F31EC38742}"/>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34" name="TextBox 26">
            <a:extLst>
              <a:ext uri="{FF2B5EF4-FFF2-40B4-BE49-F238E27FC236}">
                <a16:creationId xmlns:a16="http://schemas.microsoft.com/office/drawing/2014/main" id="{8E5D9519-F493-9131-7FDC-C6867E6417C0}"/>
              </a:ext>
            </a:extLst>
          </p:cNvPr>
          <p:cNvSpPr txBox="1"/>
          <p:nvPr/>
        </p:nvSpPr>
        <p:spPr>
          <a:xfrm>
            <a:off x="797153" y="5366741"/>
            <a:ext cx="7241378" cy="908134"/>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Using pivot table, grouped the ages with a group of 6 from 18 to 70.</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most prominent age groups are between 24 to 29. </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This age group customers are highest with 586 customers out of 5000 customers.</a:t>
            </a:r>
          </a:p>
          <a:p>
            <a:pPr marL="285750" indent="-285750" defTabSz="609630">
              <a:lnSpc>
                <a:spcPts val="1756"/>
              </a:lnSpc>
              <a:spcBef>
                <a:spcPct val="0"/>
              </a:spcBef>
              <a:buFont typeface="Wingdings" panose="05000000000000000000" pitchFamily="2" charset="2"/>
              <a:buChar char="Ø"/>
            </a:pPr>
            <a:endParaRPr lang="en-US" sz="1254" spc="89" dirty="0">
              <a:solidFill>
                <a:srgbClr val="191919"/>
              </a:solidFill>
              <a:latin typeface="Glacial Indifference"/>
              <a:ea typeface="Glacial Indifference"/>
              <a:cs typeface="Glacial Indifference"/>
              <a:sym typeface="Glacial Indifference"/>
            </a:endParaRPr>
          </a:p>
        </p:txBody>
      </p:sp>
      <p:sp>
        <p:nvSpPr>
          <p:cNvPr id="35" name="TextBox 27">
            <a:extLst>
              <a:ext uri="{FF2B5EF4-FFF2-40B4-BE49-F238E27FC236}">
                <a16:creationId xmlns:a16="http://schemas.microsoft.com/office/drawing/2014/main" id="{8FDFFAF8-E952-AFF0-A952-AA3394F8CDC6}"/>
              </a:ext>
            </a:extLst>
          </p:cNvPr>
          <p:cNvSpPr txBox="1"/>
          <p:nvPr/>
        </p:nvSpPr>
        <p:spPr>
          <a:xfrm>
            <a:off x="797152" y="5039908"/>
            <a:ext cx="7241378"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2. Age Distribution Histogram – To identify most prominent age groups </a:t>
            </a:r>
          </a:p>
        </p:txBody>
      </p:sp>
    </p:spTree>
    <p:extLst>
      <p:ext uri="{BB962C8B-B14F-4D97-AF65-F5344CB8AC3E}">
        <p14:creationId xmlns:p14="http://schemas.microsoft.com/office/powerpoint/2010/main" val="403277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2">
            <a:extLst>
              <a:ext uri="{FF2B5EF4-FFF2-40B4-BE49-F238E27FC236}">
                <a16:creationId xmlns:a16="http://schemas.microsoft.com/office/drawing/2014/main" id="{F1CA9B50-A744-2C97-CFA9-73CD28054B40}"/>
              </a:ext>
            </a:extLst>
          </p:cNvPr>
          <p:cNvSpPr/>
          <p:nvPr/>
        </p:nvSpPr>
        <p:spPr>
          <a:xfrm>
            <a:off x="-121064" y="-30072"/>
            <a:ext cx="4973394" cy="6888072"/>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0794810" y="-479405"/>
            <a:ext cx="1397190"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33867" tIns="33867" rIns="33867" bIns="33867" rtlCol="0" anchor="ctr"/>
            <a:lstStyle/>
            <a:p>
              <a:pPr algn="ctr" defTabSz="609630">
                <a:lnSpc>
                  <a:spcPts val="1906"/>
                </a:lnSpc>
              </a:pPr>
              <a:endParaRPr sz="1200">
                <a:solidFill>
                  <a:prstClr val="black"/>
                </a:solidFill>
                <a:latin typeface="Calibri"/>
              </a:endParaRPr>
            </a:p>
          </p:txBody>
        </p:sp>
      </p:grpSp>
      <p:sp>
        <p:nvSpPr>
          <p:cNvPr id="20" name="TextBox 39">
            <a:extLst>
              <a:ext uri="{FF2B5EF4-FFF2-40B4-BE49-F238E27FC236}">
                <a16:creationId xmlns:a16="http://schemas.microsoft.com/office/drawing/2014/main" id="{C1C21982-B5AD-B05E-D930-D433BD98D196}"/>
              </a:ext>
            </a:extLst>
          </p:cNvPr>
          <p:cNvSpPr txBox="1"/>
          <p:nvPr/>
        </p:nvSpPr>
        <p:spPr>
          <a:xfrm>
            <a:off x="5330871" y="37154"/>
            <a:ext cx="5134016" cy="639919"/>
          </a:xfrm>
          <a:prstGeom prst="rect">
            <a:avLst/>
          </a:prstGeom>
        </p:spPr>
        <p:txBody>
          <a:bodyPr wrap="square" lIns="0" tIns="0" rIns="0" bIns="0" rtlCol="0" anchor="t">
            <a:spAutoFit/>
          </a:bodyPr>
          <a:lstStyle/>
          <a:p>
            <a:pPr defTabSz="609630">
              <a:lnSpc>
                <a:spcPts val="5304"/>
              </a:lnSpc>
              <a:spcBef>
                <a:spcPct val="0"/>
              </a:spcBef>
            </a:pPr>
            <a:r>
              <a:rPr lang="en-US" sz="3844" spc="377" dirty="0">
                <a:solidFill>
                  <a:srgbClr val="231F20"/>
                </a:solidFill>
                <a:latin typeface="Codec Pro ExtraBold"/>
                <a:ea typeface="Codec Pro ExtraBold"/>
                <a:cs typeface="Codec Pro ExtraBold"/>
                <a:sym typeface="Codec Pro ExtraBold"/>
              </a:rPr>
              <a:t>Summary of Tasks 2:</a:t>
            </a:r>
          </a:p>
        </p:txBody>
      </p:sp>
      <p:grpSp>
        <p:nvGrpSpPr>
          <p:cNvPr id="27" name="Group 5">
            <a:extLst>
              <a:ext uri="{FF2B5EF4-FFF2-40B4-BE49-F238E27FC236}">
                <a16:creationId xmlns:a16="http://schemas.microsoft.com/office/drawing/2014/main" id="{8C1F31C0-1D1C-8E8D-DEB6-418E8FBB267E}"/>
              </a:ext>
            </a:extLst>
          </p:cNvPr>
          <p:cNvGrpSpPr/>
          <p:nvPr/>
        </p:nvGrpSpPr>
        <p:grpSpPr>
          <a:xfrm>
            <a:off x="4009022" y="2202819"/>
            <a:ext cx="7629098" cy="962589"/>
            <a:chOff x="0" y="0"/>
            <a:chExt cx="3177177" cy="613601"/>
          </a:xfrm>
        </p:grpSpPr>
        <p:sp>
          <p:nvSpPr>
            <p:cNvPr id="28" name="Freeform 6">
              <a:extLst>
                <a:ext uri="{FF2B5EF4-FFF2-40B4-BE49-F238E27FC236}">
                  <a16:creationId xmlns:a16="http://schemas.microsoft.com/office/drawing/2014/main" id="{0A2BA9CA-6D01-6919-E22F-2A92B23DF3E4}"/>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29" name="TextBox 7">
              <a:extLst>
                <a:ext uri="{FF2B5EF4-FFF2-40B4-BE49-F238E27FC236}">
                  <a16:creationId xmlns:a16="http://schemas.microsoft.com/office/drawing/2014/main" id="{E959547A-EC14-5631-901C-CDCA153F160B}"/>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25" name="TextBox 26">
            <a:extLst>
              <a:ext uri="{FF2B5EF4-FFF2-40B4-BE49-F238E27FC236}">
                <a16:creationId xmlns:a16="http://schemas.microsoft.com/office/drawing/2014/main" id="{41D4D504-8A84-7DCE-5717-A1A50B20C400}"/>
              </a:ext>
            </a:extLst>
          </p:cNvPr>
          <p:cNvSpPr txBox="1"/>
          <p:nvPr/>
        </p:nvSpPr>
        <p:spPr>
          <a:xfrm>
            <a:off x="4192023" y="2658221"/>
            <a:ext cx="7411713" cy="446469"/>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North region has the highest customer base with 26% from the overall customers.</a:t>
            </a:r>
            <a:endParaRPr lang="en-US" sz="1254" spc="89" dirty="0">
              <a:solidFill>
                <a:srgbClr val="191919"/>
              </a:solidFill>
              <a:latin typeface="Glacial Indifference"/>
              <a:sym typeface="Glacial Indifference"/>
            </a:endParaRPr>
          </a:p>
          <a:p>
            <a:pPr marL="285750" indent="-285750" defTabSz="609630">
              <a:lnSpc>
                <a:spcPts val="1756"/>
              </a:lnSpc>
              <a:spcBef>
                <a:spcPct val="0"/>
              </a:spcBef>
              <a:buFont typeface="Wingdings" panose="05000000000000000000" pitchFamily="2" charset="2"/>
              <a:buChar char="Ø"/>
            </a:pPr>
            <a:endParaRPr lang="en-US" sz="1254" spc="89" dirty="0">
              <a:solidFill>
                <a:srgbClr val="191919"/>
              </a:solidFill>
              <a:latin typeface="Glacial Indifference"/>
              <a:ea typeface="Glacial Indifference"/>
              <a:cs typeface="Glacial Indifference"/>
              <a:sym typeface="Glacial Indifference"/>
            </a:endParaRPr>
          </a:p>
        </p:txBody>
      </p:sp>
      <p:sp>
        <p:nvSpPr>
          <p:cNvPr id="26" name="TextBox 27">
            <a:extLst>
              <a:ext uri="{FF2B5EF4-FFF2-40B4-BE49-F238E27FC236}">
                <a16:creationId xmlns:a16="http://schemas.microsoft.com/office/drawing/2014/main" id="{2D9DBCAE-5DC0-438D-FF72-2CE6117DE669}"/>
              </a:ext>
            </a:extLst>
          </p:cNvPr>
          <p:cNvSpPr txBox="1"/>
          <p:nvPr/>
        </p:nvSpPr>
        <p:spPr>
          <a:xfrm>
            <a:off x="4192023" y="2331388"/>
            <a:ext cx="7446097"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4. Pie chart for Customer Distribution – Highest Customer base region</a:t>
            </a:r>
          </a:p>
        </p:txBody>
      </p:sp>
      <p:grpSp>
        <p:nvGrpSpPr>
          <p:cNvPr id="31" name="Group 5">
            <a:extLst>
              <a:ext uri="{FF2B5EF4-FFF2-40B4-BE49-F238E27FC236}">
                <a16:creationId xmlns:a16="http://schemas.microsoft.com/office/drawing/2014/main" id="{082639B5-250F-4A2B-932D-0B9C6D2844B1}"/>
              </a:ext>
            </a:extLst>
          </p:cNvPr>
          <p:cNvGrpSpPr/>
          <p:nvPr/>
        </p:nvGrpSpPr>
        <p:grpSpPr>
          <a:xfrm>
            <a:off x="4009022" y="3338240"/>
            <a:ext cx="7629098" cy="1548060"/>
            <a:chOff x="0" y="0"/>
            <a:chExt cx="3177177" cy="613601"/>
          </a:xfrm>
        </p:grpSpPr>
        <p:sp>
          <p:nvSpPr>
            <p:cNvPr id="32" name="Freeform 6">
              <a:extLst>
                <a:ext uri="{FF2B5EF4-FFF2-40B4-BE49-F238E27FC236}">
                  <a16:creationId xmlns:a16="http://schemas.microsoft.com/office/drawing/2014/main" id="{273B9109-DDA4-5F5E-C14D-9DB3ED574E78}"/>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33" name="TextBox 7">
              <a:extLst>
                <a:ext uri="{FF2B5EF4-FFF2-40B4-BE49-F238E27FC236}">
                  <a16:creationId xmlns:a16="http://schemas.microsoft.com/office/drawing/2014/main" id="{1CDC7EE1-CCE7-2B33-106A-40F31EC38742}"/>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34" name="TextBox 26">
            <a:extLst>
              <a:ext uri="{FF2B5EF4-FFF2-40B4-BE49-F238E27FC236}">
                <a16:creationId xmlns:a16="http://schemas.microsoft.com/office/drawing/2014/main" id="{8E5D9519-F493-9131-7FDC-C6867E6417C0}"/>
              </a:ext>
            </a:extLst>
          </p:cNvPr>
          <p:cNvSpPr txBox="1"/>
          <p:nvPr/>
        </p:nvSpPr>
        <p:spPr>
          <a:xfrm>
            <a:off x="4192023" y="3793642"/>
            <a:ext cx="7411713" cy="215636"/>
          </a:xfrm>
          <a:prstGeom prst="rect">
            <a:avLst/>
          </a:prstGeom>
        </p:spPr>
        <p:txBody>
          <a:bodyPr wrap="square" lIns="0" tIns="0" rIns="0" bIns="0" rtlCol="0" anchor="t">
            <a:spAutoFit/>
          </a:bodyPr>
          <a:lstStyle/>
          <a:p>
            <a:pPr defTabSz="609630">
              <a:lnSpc>
                <a:spcPts val="1756"/>
              </a:lnSpc>
              <a:spcBef>
                <a:spcPct val="0"/>
              </a:spcBef>
            </a:pPr>
            <a:r>
              <a:rPr lang="en-US" sz="1254" spc="89" dirty="0">
                <a:solidFill>
                  <a:srgbClr val="191919"/>
                </a:solidFill>
                <a:latin typeface="Glacial Indifference"/>
                <a:ea typeface="Glacial Indifference"/>
                <a:cs typeface="Glacial Indifference"/>
                <a:sym typeface="Glacial Indifference"/>
              </a:rPr>
              <a:t>The contribution of each product category in terms of revenue is of follows:</a:t>
            </a:r>
          </a:p>
        </p:txBody>
      </p:sp>
      <p:sp>
        <p:nvSpPr>
          <p:cNvPr id="35" name="TextBox 27">
            <a:extLst>
              <a:ext uri="{FF2B5EF4-FFF2-40B4-BE49-F238E27FC236}">
                <a16:creationId xmlns:a16="http://schemas.microsoft.com/office/drawing/2014/main" id="{8FDFFAF8-E952-AFF0-A952-AA3394F8CDC6}"/>
              </a:ext>
            </a:extLst>
          </p:cNvPr>
          <p:cNvSpPr txBox="1"/>
          <p:nvPr/>
        </p:nvSpPr>
        <p:spPr>
          <a:xfrm>
            <a:off x="4192023" y="3466809"/>
            <a:ext cx="6797137"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5. Donut chart for product revenue contribution </a:t>
            </a:r>
          </a:p>
        </p:txBody>
      </p:sp>
      <p:grpSp>
        <p:nvGrpSpPr>
          <p:cNvPr id="49" name="Group 5">
            <a:extLst>
              <a:ext uri="{FF2B5EF4-FFF2-40B4-BE49-F238E27FC236}">
                <a16:creationId xmlns:a16="http://schemas.microsoft.com/office/drawing/2014/main" id="{39CC32B8-485F-E744-61B9-CC9D82538068}"/>
              </a:ext>
            </a:extLst>
          </p:cNvPr>
          <p:cNvGrpSpPr/>
          <p:nvPr/>
        </p:nvGrpSpPr>
        <p:grpSpPr>
          <a:xfrm>
            <a:off x="4009021" y="770034"/>
            <a:ext cx="7629099" cy="1275275"/>
            <a:chOff x="0" y="0"/>
            <a:chExt cx="3177177" cy="613601"/>
          </a:xfrm>
        </p:grpSpPr>
        <p:sp>
          <p:nvSpPr>
            <p:cNvPr id="50" name="Freeform 6">
              <a:extLst>
                <a:ext uri="{FF2B5EF4-FFF2-40B4-BE49-F238E27FC236}">
                  <a16:creationId xmlns:a16="http://schemas.microsoft.com/office/drawing/2014/main" id="{D4968502-1179-0E09-8371-D5F20C248BF6}"/>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51" name="TextBox 7">
              <a:extLst>
                <a:ext uri="{FF2B5EF4-FFF2-40B4-BE49-F238E27FC236}">
                  <a16:creationId xmlns:a16="http://schemas.microsoft.com/office/drawing/2014/main" id="{E1075D19-4E76-E3C8-E67E-E6F74AC54787}"/>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52" name="TextBox 26">
            <a:extLst>
              <a:ext uri="{FF2B5EF4-FFF2-40B4-BE49-F238E27FC236}">
                <a16:creationId xmlns:a16="http://schemas.microsoft.com/office/drawing/2014/main" id="{1ECDF7AC-12EA-AD25-663C-69565C35CD05}"/>
              </a:ext>
            </a:extLst>
          </p:cNvPr>
          <p:cNvSpPr txBox="1"/>
          <p:nvPr/>
        </p:nvSpPr>
        <p:spPr>
          <a:xfrm>
            <a:off x="4192024" y="1225436"/>
            <a:ext cx="7411714" cy="677301"/>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Home &amp; Kitchen product category is an extreme in terms of purchase amount due to which it is termed as outliers with 14.2 Lakhs.</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median purchase amount of the product category is Books with 13.8 Lakhs.</a:t>
            </a:r>
          </a:p>
        </p:txBody>
      </p:sp>
      <p:sp>
        <p:nvSpPr>
          <p:cNvPr id="53" name="TextBox 27">
            <a:extLst>
              <a:ext uri="{FF2B5EF4-FFF2-40B4-BE49-F238E27FC236}">
                <a16:creationId xmlns:a16="http://schemas.microsoft.com/office/drawing/2014/main" id="{8D6D1093-2DDA-BFD9-E71B-C1D5E95F0A32}"/>
              </a:ext>
            </a:extLst>
          </p:cNvPr>
          <p:cNvSpPr txBox="1"/>
          <p:nvPr/>
        </p:nvSpPr>
        <p:spPr>
          <a:xfrm>
            <a:off x="4192022" y="898603"/>
            <a:ext cx="7411713"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3. Box plot for Purchase Amounts – Outliers and Median purchase amounts </a:t>
            </a:r>
          </a:p>
        </p:txBody>
      </p:sp>
      <p:grpSp>
        <p:nvGrpSpPr>
          <p:cNvPr id="23" name="Group 5">
            <a:extLst>
              <a:ext uri="{FF2B5EF4-FFF2-40B4-BE49-F238E27FC236}">
                <a16:creationId xmlns:a16="http://schemas.microsoft.com/office/drawing/2014/main" id="{FD13F526-F297-A8B1-416E-4A2B00F2C824}"/>
              </a:ext>
            </a:extLst>
          </p:cNvPr>
          <p:cNvGrpSpPr/>
          <p:nvPr/>
        </p:nvGrpSpPr>
        <p:grpSpPr>
          <a:xfrm>
            <a:off x="4009021" y="5081596"/>
            <a:ext cx="7666570" cy="1515012"/>
            <a:chOff x="0" y="0"/>
            <a:chExt cx="3177177" cy="613601"/>
          </a:xfrm>
        </p:grpSpPr>
        <p:sp>
          <p:nvSpPr>
            <p:cNvPr id="24" name="Freeform 6">
              <a:extLst>
                <a:ext uri="{FF2B5EF4-FFF2-40B4-BE49-F238E27FC236}">
                  <a16:creationId xmlns:a16="http://schemas.microsoft.com/office/drawing/2014/main" id="{140DED1A-4C96-A0A0-A0DF-B85F06C42AC8}"/>
                </a:ext>
              </a:extLst>
            </p:cNvPr>
            <p:cNvSpPr/>
            <p:nvPr/>
          </p:nvSpPr>
          <p:spPr>
            <a:xfrm>
              <a:off x="0" y="0"/>
              <a:ext cx="3177177" cy="613601"/>
            </a:xfrm>
            <a:custGeom>
              <a:avLst/>
              <a:gdLst/>
              <a:ahLst/>
              <a:cxnLst/>
              <a:rect l="l" t="t" r="r" b="b"/>
              <a:pathLst>
                <a:path w="3177177" h="613601">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id="30" name="TextBox 7">
              <a:extLst>
                <a:ext uri="{FF2B5EF4-FFF2-40B4-BE49-F238E27FC236}">
                  <a16:creationId xmlns:a16="http://schemas.microsoft.com/office/drawing/2014/main" id="{7FF95B9D-62BC-6FBA-C42A-78222B4AF43D}"/>
                </a:ext>
              </a:extLst>
            </p:cNvPr>
            <p:cNvSpPr txBox="1"/>
            <p:nvPr/>
          </p:nvSpPr>
          <p:spPr>
            <a:xfrm>
              <a:off x="0" y="-38100"/>
              <a:ext cx="3177177" cy="651701"/>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36" name="TextBox 26">
            <a:extLst>
              <a:ext uri="{FF2B5EF4-FFF2-40B4-BE49-F238E27FC236}">
                <a16:creationId xmlns:a16="http://schemas.microsoft.com/office/drawing/2014/main" id="{E6960605-2776-8EB2-3147-0D2B0839DFD0}"/>
              </a:ext>
            </a:extLst>
          </p:cNvPr>
          <p:cNvSpPr txBox="1"/>
          <p:nvPr/>
        </p:nvSpPr>
        <p:spPr>
          <a:xfrm>
            <a:off x="4192022" y="5536997"/>
            <a:ext cx="7411712" cy="908134"/>
          </a:xfrm>
          <a:prstGeom prst="rect">
            <a:avLst/>
          </a:prstGeom>
        </p:spPr>
        <p:txBody>
          <a:bodyPr wrap="square" lIns="0" tIns="0" rIns="0" bIns="0" rtlCol="0" anchor="t">
            <a:spAutoFit/>
          </a:bodyPr>
          <a:lstStyle/>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The North region has a highest sales revenue of 17.9 Lakhs compared to other regions.</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Both male and female gender tops the revenue in North region compared to other regions where as East region has a highest revenue for other gender category.</a:t>
            </a:r>
          </a:p>
          <a:p>
            <a:pPr marL="285750" indent="-285750" defTabSz="609630">
              <a:lnSpc>
                <a:spcPts val="1756"/>
              </a:lnSpc>
              <a:spcBef>
                <a:spcPct val="0"/>
              </a:spcBef>
              <a:buFont typeface="Wingdings" panose="05000000000000000000" pitchFamily="2" charset="2"/>
              <a:buChar char="Ø"/>
            </a:pPr>
            <a:r>
              <a:rPr lang="en-US" sz="1254" spc="89" dirty="0">
                <a:solidFill>
                  <a:srgbClr val="191919"/>
                </a:solidFill>
                <a:latin typeface="Glacial Indifference"/>
                <a:ea typeface="Glacial Indifference"/>
                <a:cs typeface="Glacial Indifference"/>
                <a:sym typeface="Glacial Indifference"/>
              </a:rPr>
              <a:t>Highest Revenue by Gender: Male – 6.26 Lakhs, Female – 5.95 Lakhs and Other – 6.31 Lakhs.</a:t>
            </a:r>
          </a:p>
        </p:txBody>
      </p:sp>
      <p:sp>
        <p:nvSpPr>
          <p:cNvPr id="37" name="TextBox 27">
            <a:extLst>
              <a:ext uri="{FF2B5EF4-FFF2-40B4-BE49-F238E27FC236}">
                <a16:creationId xmlns:a16="http://schemas.microsoft.com/office/drawing/2014/main" id="{5A5D8EBB-982E-C539-92CA-36E1E12DF335}"/>
              </a:ext>
            </a:extLst>
          </p:cNvPr>
          <p:cNvSpPr txBox="1"/>
          <p:nvPr/>
        </p:nvSpPr>
        <p:spPr>
          <a:xfrm>
            <a:off x="4192020" y="5210164"/>
            <a:ext cx="7265477" cy="276166"/>
          </a:xfrm>
          <a:prstGeom prst="rect">
            <a:avLst/>
          </a:prstGeom>
        </p:spPr>
        <p:txBody>
          <a:bodyPr wrap="square" lIns="0" tIns="0" rIns="0" bIns="0" rtlCol="0" anchor="t">
            <a:spAutoFit/>
          </a:bodyPr>
          <a:lstStyle/>
          <a:p>
            <a:pPr defTabSz="609630">
              <a:lnSpc>
                <a:spcPts val="2274"/>
              </a:lnSpc>
              <a:spcBef>
                <a:spcPct val="0"/>
              </a:spcBef>
            </a:pPr>
            <a:r>
              <a:rPr lang="en-US" sz="1624" b="1" spc="105" dirty="0">
                <a:solidFill>
                  <a:srgbClr val="191919"/>
                </a:solidFill>
                <a:latin typeface="Alata"/>
                <a:ea typeface="Alata"/>
                <a:cs typeface="Alata"/>
                <a:sym typeface="Alata"/>
              </a:rPr>
              <a:t>6. </a:t>
            </a:r>
            <a:r>
              <a:rPr lang="en-US" sz="1624" b="1" spc="105" dirty="0">
                <a:solidFill>
                  <a:srgbClr val="191919"/>
                </a:solidFill>
                <a:latin typeface="Alata"/>
              </a:rPr>
              <a:t>Stacked Bar Plot for Regional Revenue by Gender</a:t>
            </a:r>
            <a:endParaRPr lang="en-US" sz="1624" b="1" spc="105" dirty="0">
              <a:solidFill>
                <a:srgbClr val="191919"/>
              </a:solidFill>
              <a:latin typeface="Alata"/>
              <a:sym typeface="Alata"/>
            </a:endParaRPr>
          </a:p>
        </p:txBody>
      </p:sp>
      <p:sp>
        <p:nvSpPr>
          <p:cNvPr id="38" name="TextBox 26">
            <a:extLst>
              <a:ext uri="{FF2B5EF4-FFF2-40B4-BE49-F238E27FC236}">
                <a16:creationId xmlns:a16="http://schemas.microsoft.com/office/drawing/2014/main" id="{9175EBF3-A768-CB65-A39E-C5487D70CEB8}"/>
              </a:ext>
            </a:extLst>
          </p:cNvPr>
          <p:cNvSpPr txBox="1"/>
          <p:nvPr/>
        </p:nvSpPr>
        <p:spPr>
          <a:xfrm>
            <a:off x="4268306" y="4078642"/>
            <a:ext cx="4714109" cy="692497"/>
          </a:xfrm>
          <a:prstGeom prst="rect">
            <a:avLst/>
          </a:prstGeom>
        </p:spPr>
        <p:txBody>
          <a:bodyPr wrap="square" lIns="0" tIns="0" rIns="0" bIns="0" numCol="2" spcCol="360000" rtlCol="0" anchor="t">
            <a:spAutoFit/>
          </a:bodyPr>
          <a:lstStyle/>
          <a:p>
            <a:pPr marL="285750" indent="-285750" defTabSz="609630">
              <a:lnSpc>
                <a:spcPts val="1756"/>
              </a:lnSpc>
              <a:spcBef>
                <a:spcPct val="0"/>
              </a:spcBef>
              <a:buFont typeface="Wingdings" panose="05000000000000000000" pitchFamily="2" charset="2"/>
              <a:buChar char="Ø"/>
            </a:pPr>
            <a:r>
              <a:rPr lang="en-US" sz="1254" b="1" spc="89" dirty="0">
                <a:solidFill>
                  <a:srgbClr val="191919"/>
                </a:solidFill>
                <a:latin typeface="Glacial Indifference"/>
                <a:sym typeface="Glacial Indifference"/>
              </a:rPr>
              <a:t>Home &amp; Kitchen – 20.5%</a:t>
            </a:r>
          </a:p>
          <a:p>
            <a:pPr marL="285750" indent="-285750" defTabSz="609630">
              <a:lnSpc>
                <a:spcPts val="1756"/>
              </a:lnSpc>
              <a:spcBef>
                <a:spcPct val="0"/>
              </a:spcBef>
              <a:buFont typeface="Wingdings" panose="05000000000000000000" pitchFamily="2" charset="2"/>
              <a:buChar char="Ø"/>
            </a:pPr>
            <a:r>
              <a:rPr lang="en-US" sz="1254" b="1" spc="89" dirty="0">
                <a:solidFill>
                  <a:srgbClr val="191919"/>
                </a:solidFill>
                <a:latin typeface="Glacial Indifference"/>
                <a:sym typeface="Glacial Indifference"/>
              </a:rPr>
              <a:t>Fashion – 20.1%</a:t>
            </a:r>
          </a:p>
          <a:p>
            <a:pPr marL="285750" indent="-285750" defTabSz="609630">
              <a:lnSpc>
                <a:spcPts val="1756"/>
              </a:lnSpc>
              <a:spcBef>
                <a:spcPct val="0"/>
              </a:spcBef>
              <a:buFont typeface="Wingdings" panose="05000000000000000000" pitchFamily="2" charset="2"/>
              <a:buChar char="Ø"/>
            </a:pPr>
            <a:r>
              <a:rPr lang="en-US" sz="1254" b="1" spc="89" dirty="0">
                <a:solidFill>
                  <a:srgbClr val="191919"/>
                </a:solidFill>
                <a:latin typeface="Glacial Indifference"/>
                <a:sym typeface="Glacial Indifference"/>
              </a:rPr>
              <a:t>Books – 20%</a:t>
            </a:r>
          </a:p>
          <a:p>
            <a:pPr marL="285750" indent="-285750" defTabSz="609630">
              <a:lnSpc>
                <a:spcPts val="1756"/>
              </a:lnSpc>
              <a:spcBef>
                <a:spcPct val="0"/>
              </a:spcBef>
              <a:buFont typeface="Wingdings" panose="05000000000000000000" pitchFamily="2" charset="2"/>
              <a:buChar char="Ø"/>
            </a:pPr>
            <a:r>
              <a:rPr lang="en-US" sz="1254" b="1" spc="89" dirty="0">
                <a:solidFill>
                  <a:srgbClr val="191919"/>
                </a:solidFill>
                <a:latin typeface="Glacial Indifference"/>
                <a:sym typeface="Glacial Indifference"/>
              </a:rPr>
              <a:t>Electronics – 19.9%</a:t>
            </a:r>
          </a:p>
          <a:p>
            <a:pPr marL="285750" indent="-285750" defTabSz="609630">
              <a:lnSpc>
                <a:spcPts val="1756"/>
              </a:lnSpc>
              <a:spcBef>
                <a:spcPct val="0"/>
              </a:spcBef>
              <a:buFont typeface="Wingdings" panose="05000000000000000000" pitchFamily="2" charset="2"/>
              <a:buChar char="Ø"/>
            </a:pPr>
            <a:r>
              <a:rPr lang="en-US" sz="1254" b="1" spc="89" dirty="0">
                <a:solidFill>
                  <a:srgbClr val="191919"/>
                </a:solidFill>
                <a:latin typeface="Glacial Indifference"/>
                <a:sym typeface="Glacial Indifference"/>
              </a:rPr>
              <a:t>Toys – 19.5%     </a:t>
            </a:r>
          </a:p>
        </p:txBody>
      </p:sp>
    </p:spTree>
    <p:extLst>
      <p:ext uri="{BB962C8B-B14F-4D97-AF65-F5344CB8AC3E}">
        <p14:creationId xmlns:p14="http://schemas.microsoft.com/office/powerpoint/2010/main" val="189004513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4123</TotalTime>
  <Words>1411</Words>
  <Application>Microsoft Office PowerPoint</Application>
  <PresentationFormat>Widescreen</PresentationFormat>
  <Paragraphs>143</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Alata</vt:lpstr>
      <vt:lpstr>Arial</vt:lpstr>
      <vt:lpstr>Calibri</vt:lpstr>
      <vt:lpstr>Codec Pro ExtraBold</vt:lpstr>
      <vt:lpstr>Glacial Indifference</vt:lpstr>
      <vt:lpstr>Montserrat Light Bold</vt:lpstr>
      <vt:lpstr>Open Sauce</vt:lpstr>
      <vt:lpstr>Poppins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b93669b7 Power BI</cp:lastModifiedBy>
  <cp:revision>300</cp:revision>
  <dcterms:created xsi:type="dcterms:W3CDTF">2025-01-08T08:14:28Z</dcterms:created>
  <dcterms:modified xsi:type="dcterms:W3CDTF">2025-01-25T13:47:10Z</dcterms:modified>
</cp:coreProperties>
</file>